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sldIdLst>
    <p:sldId id="256" r:id="rId2"/>
    <p:sldId id="289" r:id="rId3"/>
    <p:sldId id="290" r:id="rId4"/>
    <p:sldId id="291" r:id="rId5"/>
    <p:sldId id="292" r:id="rId6"/>
    <p:sldId id="257" r:id="rId7"/>
    <p:sldId id="267" r:id="rId8"/>
    <p:sldId id="280" r:id="rId9"/>
    <p:sldId id="283" r:id="rId10"/>
    <p:sldId id="284" r:id="rId11"/>
    <p:sldId id="298" r:id="rId12"/>
    <p:sldId id="258" r:id="rId13"/>
    <p:sldId id="268" r:id="rId14"/>
    <p:sldId id="282" r:id="rId15"/>
    <p:sldId id="293" r:id="rId16"/>
    <p:sldId id="294" r:id="rId17"/>
    <p:sldId id="285" r:id="rId18"/>
    <p:sldId id="286" r:id="rId19"/>
    <p:sldId id="299" r:id="rId20"/>
    <p:sldId id="259" r:id="rId21"/>
    <p:sldId id="269" r:id="rId22"/>
    <p:sldId id="270" r:id="rId23"/>
    <p:sldId id="296" r:id="rId24"/>
    <p:sldId id="295" r:id="rId25"/>
    <p:sldId id="288" r:id="rId26"/>
    <p:sldId id="301" r:id="rId27"/>
    <p:sldId id="261" r:id="rId28"/>
    <p:sldId id="271" r:id="rId29"/>
    <p:sldId id="297" r:id="rId30"/>
    <p:sldId id="287" r:id="rId31"/>
    <p:sldId id="302" r:id="rId32"/>
    <p:sldId id="304" r:id="rId33"/>
    <p:sldId id="262" r:id="rId34"/>
    <p:sldId id="305" r:id="rId35"/>
    <p:sldId id="307" r:id="rId36"/>
    <p:sldId id="272" r:id="rId37"/>
    <p:sldId id="308" r:id="rId38"/>
    <p:sldId id="263" r:id="rId39"/>
    <p:sldId id="309" r:id="rId40"/>
    <p:sldId id="273" r:id="rId41"/>
    <p:sldId id="264" r:id="rId42"/>
    <p:sldId id="310" r:id="rId43"/>
    <p:sldId id="265" r:id="rId44"/>
    <p:sldId id="311" r:id="rId45"/>
    <p:sldId id="274" r:id="rId46"/>
    <p:sldId id="266" r:id="rId47"/>
    <p:sldId id="275" r:id="rId48"/>
    <p:sldId id="312" r:id="rId49"/>
  </p:sldIdLst>
  <p:sldSz cx="9144000" cy="6858000" type="screen4x3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/>
    <p:restoredTop sz="94698"/>
  </p:normalViewPr>
  <p:slideViewPr>
    <p:cSldViewPr>
      <p:cViewPr>
        <p:scale>
          <a:sx n="91" d="100"/>
          <a:sy n="91" d="100"/>
        </p:scale>
        <p:origin x="217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lang="ja-JP" sz="2800"/>
            </a:pPr>
            <a:r>
              <a:rPr lang="en-US" altLang="ja-JP" sz="28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Patent Grant Rate by Examiners</a:t>
            </a:r>
            <a:endParaRPr lang="ja-JP" altLang="ja-JP" sz="2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026177892495236"/>
          <c:y val="0.088302456112271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472417747234434"/>
          <c:y val="0.20294503780789"/>
          <c:w val="0.907091176377228"/>
          <c:h val="0.70503659551287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JPO</c:v>
                </c:pt>
              </c:strCache>
            </c:strRef>
          </c:tx>
          <c:dLbls>
            <c:dLbl>
              <c:idx val="0"/>
              <c:layout>
                <c:manualLayout>
                  <c:x val="-0.028345064834066"/>
                  <c:y val="0.04306692021299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0393681456028695"/>
                  <c:y val="-0.05566366838669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045667172893488"/>
                  <c:y val="-0.06865499241849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00157472582411478"/>
                  <c:y val="0.02871128014199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0"/>
                  <c:y val="0.02050805724428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00472417747234434"/>
                  <c:y val="0.04607941947188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0377934197787547"/>
                  <c:y val="-0.05631929046563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0.03621869395464"/>
                  <c:y val="0.05119935496875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0.0519659521957878"/>
                  <c:y val="-0.06591282013807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0.0173219840652625"/>
                  <c:y val="-0.05009358552986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ja-JP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  <c:pt idx="6">
                  <c:v>2013.0</c:v>
                </c:pt>
                <c:pt idx="7">
                  <c:v>2014.0</c:v>
                </c:pt>
                <c:pt idx="8">
                  <c:v>2015.0</c:v>
                </c:pt>
                <c:pt idx="9">
                  <c:v>2016.0</c:v>
                </c:pt>
              </c:numCache>
            </c:numRef>
          </c:cat>
          <c:val>
            <c:numRef>
              <c:f>Sheet1!$B$2:$B$11</c:f>
              <c:numCache>
                <c:formatCode>0.0%</c:formatCode>
                <c:ptCount val="10"/>
                <c:pt idx="0">
                  <c:v>0.489</c:v>
                </c:pt>
                <c:pt idx="1">
                  <c:v>0.502</c:v>
                </c:pt>
                <c:pt idx="2">
                  <c:v>0.502</c:v>
                </c:pt>
                <c:pt idx="3">
                  <c:v>0.549</c:v>
                </c:pt>
                <c:pt idx="4">
                  <c:v>0.605</c:v>
                </c:pt>
                <c:pt idx="5">
                  <c:v>0.668</c:v>
                </c:pt>
                <c:pt idx="6">
                  <c:v>0.698</c:v>
                </c:pt>
                <c:pt idx="7">
                  <c:v>0.693</c:v>
                </c:pt>
                <c:pt idx="8">
                  <c:v>0.715</c:v>
                </c:pt>
                <c:pt idx="9">
                  <c:v>0.758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573678064"/>
        <c:axId val="-573675696"/>
      </c:lineChart>
      <c:catAx>
        <c:axId val="-573678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lang="ja-JP"/>
            </a:pPr>
            <a:endParaRPr lang="en-US"/>
          </a:p>
        </c:txPr>
        <c:crossAx val="-573675696"/>
        <c:crosses val="autoZero"/>
        <c:auto val="1"/>
        <c:lblAlgn val="ctr"/>
        <c:lblOffset val="100"/>
        <c:noMultiLvlLbl val="0"/>
      </c:catAx>
      <c:valAx>
        <c:axId val="-573675696"/>
        <c:scaling>
          <c:orientation val="minMax"/>
          <c:min val="0.3"/>
        </c:scaling>
        <c:delete val="1"/>
        <c:axPos val="l"/>
        <c:numFmt formatCode="0.0%" sourceLinked="1"/>
        <c:majorTickMark val="out"/>
        <c:minorTickMark val="none"/>
        <c:tickLblPos val="nextTo"/>
        <c:crossAx val="-573678064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lang="ja-JP" sz="2800"/>
            </a:pPr>
            <a:r>
              <a:rPr lang="en-US" altLang="ja-JP" sz="28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Appeal Board decisions</a:t>
            </a:r>
            <a:br>
              <a:rPr lang="en-US" altLang="ja-JP" sz="28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8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reversing Examiner’s rejections</a:t>
            </a:r>
            <a:endParaRPr lang="ja-JP" altLang="ja-JP" sz="2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0222846012278829"/>
          <c:y val="0.0570287611309926"/>
        </c:manualLayout>
      </c:layout>
      <c:overlay val="0"/>
      <c:spPr>
        <a:ln w="12700"/>
      </c:spPr>
    </c:title>
    <c:autoTitleDeleted val="0"/>
    <c:plotArea>
      <c:layout>
        <c:manualLayout>
          <c:layoutTarget val="inner"/>
          <c:xMode val="edge"/>
          <c:yMode val="edge"/>
          <c:x val="0.0337402124401637"/>
          <c:y val="0.211861847601637"/>
          <c:w val="0.944788743279732"/>
          <c:h val="0.6308904074108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  <c:pt idx="6">
                  <c:v>2013.0</c:v>
                </c:pt>
                <c:pt idx="7">
                  <c:v>2014.0</c:v>
                </c:pt>
                <c:pt idx="8">
                  <c:v>2015.0</c:v>
                </c:pt>
                <c:pt idx="9">
                  <c:v>2016.0</c:v>
                </c:pt>
                <c:pt idx="10">
                  <c:v>2017.0</c:v>
                </c:pt>
              </c:numCache>
            </c:numRef>
          </c:cat>
          <c:val>
            <c:numRef>
              <c:f>Sheet1!$B$2:$B$12</c:f>
              <c:numCache>
                <c:formatCode>0%</c:formatCode>
                <c:ptCount val="11"/>
                <c:pt idx="0">
                  <c:v>0.44</c:v>
                </c:pt>
                <c:pt idx="1">
                  <c:v>0.43</c:v>
                </c:pt>
                <c:pt idx="2">
                  <c:v>0.48</c:v>
                </c:pt>
                <c:pt idx="3">
                  <c:v>0.52</c:v>
                </c:pt>
                <c:pt idx="4">
                  <c:v>0.54</c:v>
                </c:pt>
                <c:pt idx="5">
                  <c:v>0.56</c:v>
                </c:pt>
                <c:pt idx="6">
                  <c:v>0.55</c:v>
                </c:pt>
                <c:pt idx="7">
                  <c:v>0.61</c:v>
                </c:pt>
                <c:pt idx="8">
                  <c:v>0.6</c:v>
                </c:pt>
                <c:pt idx="9">
                  <c:v>0.66</c:v>
                </c:pt>
                <c:pt idx="10">
                  <c:v>0.69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570802608"/>
        <c:axId val="-464388240"/>
      </c:lineChart>
      <c:catAx>
        <c:axId val="-570802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lang="ja-JP"/>
            </a:pPr>
            <a:endParaRPr lang="en-US"/>
          </a:p>
        </c:txPr>
        <c:crossAx val="-464388240"/>
        <c:crosses val="autoZero"/>
        <c:auto val="1"/>
        <c:lblAlgn val="ctr"/>
        <c:lblOffset val="40"/>
        <c:noMultiLvlLbl val="0"/>
      </c:catAx>
      <c:valAx>
        <c:axId val="-464388240"/>
        <c:scaling>
          <c:orientation val="minMax"/>
          <c:min val="0.25"/>
        </c:scaling>
        <c:delete val="1"/>
        <c:axPos val="l"/>
        <c:numFmt formatCode="0%" sourceLinked="1"/>
        <c:majorTickMark val="out"/>
        <c:minorTickMark val="none"/>
        <c:tickLblPos val="nextTo"/>
        <c:crossAx val="-5708026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ja-JP" sz="2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28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Rate of Successful Invalidation before JPO</a:t>
            </a:r>
            <a:endParaRPr lang="ja-JP" altLang="ja-JP" sz="280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010244521442062"/>
          <c:y val="0.0178124614297095"/>
        </c:manualLayout>
      </c:layout>
      <c:overlay val="0"/>
      <c:spPr>
        <a:ln w="174625"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JPO</c:v>
                </c:pt>
              </c:strCache>
            </c:strRef>
          </c:tx>
          <c:dLbls>
            <c:dLbl>
              <c:idx val="0"/>
              <c:layout>
                <c:manualLayout>
                  <c:x val="-0.028345064834066"/>
                  <c:y val="0.04306692021299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0393681456028695"/>
                  <c:y val="-0.05566366838669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045667172893488"/>
                  <c:y val="-0.06865499241849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00157472582411478"/>
                  <c:y val="0.007619290410763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064563758788706"/>
                  <c:y val="0.06532863717213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0488165005475582"/>
                  <c:y val="0.06453498703753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0377934197787547"/>
                  <c:y val="-0.05631929046563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0.0614143071404765"/>
                  <c:y val="0.05383576113186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0.050391226371673"/>
                  <c:y val="0.05009358552986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0.0440923230752139"/>
                  <c:y val="-0.05536659453301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0.00944835494468857"/>
                  <c:y val="0.05800309903458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0.0425175972510991"/>
                  <c:y val="-0.04745708102829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0.0"/>
                  <c:y val="0.04482057652672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ja-JP">
                    <a:latin typeface="+mn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2005.0</c:v>
                </c:pt>
                <c:pt idx="1">
                  <c:v>2006.0</c:v>
                </c:pt>
                <c:pt idx="2">
                  <c:v>2007.0</c:v>
                </c:pt>
                <c:pt idx="3">
                  <c:v>2008.0</c:v>
                </c:pt>
                <c:pt idx="4">
                  <c:v>2009.0</c:v>
                </c:pt>
                <c:pt idx="5">
                  <c:v>2010.0</c:v>
                </c:pt>
                <c:pt idx="6">
                  <c:v>2011.0</c:v>
                </c:pt>
                <c:pt idx="7">
                  <c:v>2012.0</c:v>
                </c:pt>
                <c:pt idx="8">
                  <c:v>2013.0</c:v>
                </c:pt>
                <c:pt idx="9">
                  <c:v>2014.0</c:v>
                </c:pt>
                <c:pt idx="10">
                  <c:v>2015.0</c:v>
                </c:pt>
                <c:pt idx="11">
                  <c:v>2016.0</c:v>
                </c:pt>
                <c:pt idx="12">
                  <c:v>2017.0</c:v>
                </c:pt>
              </c:numCache>
            </c:numRef>
          </c:cat>
          <c:val>
            <c:numRef>
              <c:f>Sheet1!$B$2:$B$14</c:f>
              <c:numCache>
                <c:formatCode>0.0%</c:formatCode>
                <c:ptCount val="13"/>
                <c:pt idx="0">
                  <c:v>0.649</c:v>
                </c:pt>
                <c:pt idx="1">
                  <c:v>0.688</c:v>
                </c:pt>
                <c:pt idx="2">
                  <c:v>0.634</c:v>
                </c:pt>
                <c:pt idx="3">
                  <c:v>0.664</c:v>
                </c:pt>
                <c:pt idx="4">
                  <c:v>0.5</c:v>
                </c:pt>
                <c:pt idx="5">
                  <c:v>0.442</c:v>
                </c:pt>
                <c:pt idx="6">
                  <c:v>0.394</c:v>
                </c:pt>
                <c:pt idx="7">
                  <c:v>0.336</c:v>
                </c:pt>
                <c:pt idx="8">
                  <c:v>0.236</c:v>
                </c:pt>
                <c:pt idx="9">
                  <c:v>0.261</c:v>
                </c:pt>
                <c:pt idx="10">
                  <c:v>0.215</c:v>
                </c:pt>
                <c:pt idx="11">
                  <c:v>0.30939226519337</c:v>
                </c:pt>
                <c:pt idx="12">
                  <c:v>0.244755244755245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570465008"/>
        <c:axId val="-570462688"/>
      </c:lineChart>
      <c:catAx>
        <c:axId val="-570465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lang="ja-JP"/>
            </a:pPr>
            <a:endParaRPr lang="en-US"/>
          </a:p>
        </c:txPr>
        <c:crossAx val="-570462688"/>
        <c:crosses val="autoZero"/>
        <c:auto val="1"/>
        <c:lblAlgn val="ctr"/>
        <c:lblOffset val="100"/>
        <c:noMultiLvlLbl val="0"/>
      </c:catAx>
      <c:valAx>
        <c:axId val="-570462688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-5704650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D33E2C-20BD-47BB-98AB-72441135D94C}" type="doc">
      <dgm:prSet loTypeId="urn:microsoft.com/office/officeart/2005/8/layout/hProcess11#1" loCatId="process" qsTypeId="urn:microsoft.com/office/officeart/2005/8/quickstyle/simple1#1" qsCatId="simple" csTypeId="urn:microsoft.com/office/officeart/2005/8/colors/accent1_2#1" csCatId="accent1" phldr="1"/>
      <dgm:spPr/>
    </dgm:pt>
    <dgm:pt modelId="{EBD439AD-5FD5-49C0-94FB-FA7642D52713}">
      <dgm:prSet phldrT="[文本]" custT="1"/>
      <dgm:spPr/>
      <dgm:t>
        <a:bodyPr/>
        <a:lstStyle/>
        <a:p>
          <a:r>
            <a:rPr lang="en-US" altLang="zh-CN" sz="1050" b="1" dirty="0"/>
            <a:t>File</a:t>
          </a:r>
          <a:r>
            <a:rPr lang="en-US" altLang="zh-CN" sz="800" dirty="0"/>
            <a:t>, possibly format correction. Failure of correction may cause the request denied.</a:t>
          </a:r>
          <a:endParaRPr lang="zh-CN" altLang="en-US" sz="800" dirty="0"/>
        </a:p>
      </dgm:t>
    </dgm:pt>
    <dgm:pt modelId="{364D851E-8AEE-4613-8A49-CA2216308FEA}" type="parTrans" cxnId="{5A5CD8EE-0348-48BA-A0F5-844470F01E76}">
      <dgm:prSet/>
      <dgm:spPr/>
      <dgm:t>
        <a:bodyPr/>
        <a:lstStyle/>
        <a:p>
          <a:endParaRPr lang="zh-CN" altLang="en-US"/>
        </a:p>
      </dgm:t>
    </dgm:pt>
    <dgm:pt modelId="{3044AA06-0C7D-4225-837F-308CE19CC359}" type="sibTrans" cxnId="{5A5CD8EE-0348-48BA-A0F5-844470F01E76}">
      <dgm:prSet/>
      <dgm:spPr/>
      <dgm:t>
        <a:bodyPr/>
        <a:lstStyle/>
        <a:p>
          <a:endParaRPr lang="zh-CN" altLang="en-US"/>
        </a:p>
      </dgm:t>
    </dgm:pt>
    <dgm:pt modelId="{C47E1E18-CA77-48AB-BCB4-5F189BB51D0A}">
      <dgm:prSet phldrT="[文本]"/>
      <dgm:spPr/>
      <dgm:t>
        <a:bodyPr/>
        <a:lstStyle/>
        <a:p>
          <a:r>
            <a:rPr lang="en-US" altLang="zh-CN" b="1" dirty="0"/>
            <a:t>Appeal to Beijing IP court</a:t>
          </a:r>
          <a:r>
            <a:rPr lang="en-US" altLang="zh-CN" dirty="0"/>
            <a:t>.</a:t>
          </a:r>
        </a:p>
        <a:p>
          <a:r>
            <a:rPr lang="en-US" altLang="zh-CN" dirty="0"/>
            <a:t>Oral hearing highly possible. Mainly consider procedural matters.</a:t>
          </a:r>
          <a:endParaRPr lang="zh-CN" altLang="en-US" dirty="0"/>
        </a:p>
      </dgm:t>
    </dgm:pt>
    <dgm:pt modelId="{723063D1-EF83-4D9C-A71A-9754721F9C64}" type="parTrans" cxnId="{790C4ED3-1F52-4C98-ADF5-49369BE8D473}">
      <dgm:prSet/>
      <dgm:spPr/>
      <dgm:t>
        <a:bodyPr/>
        <a:lstStyle/>
        <a:p>
          <a:endParaRPr lang="zh-CN" altLang="en-US"/>
        </a:p>
      </dgm:t>
    </dgm:pt>
    <dgm:pt modelId="{D202D0CF-A9D7-48CD-90BC-D0033D1F4D28}" type="sibTrans" cxnId="{790C4ED3-1F52-4C98-ADF5-49369BE8D473}">
      <dgm:prSet/>
      <dgm:spPr/>
      <dgm:t>
        <a:bodyPr/>
        <a:lstStyle/>
        <a:p>
          <a:endParaRPr lang="zh-CN" altLang="en-US"/>
        </a:p>
      </dgm:t>
    </dgm:pt>
    <dgm:pt modelId="{F86E4818-3260-48D0-AFF1-5399AFD8F6AE}">
      <dgm:prSet phldrT="[文本]"/>
      <dgm:spPr/>
      <dgm:t>
        <a:bodyPr/>
        <a:lstStyle/>
        <a:p>
          <a:r>
            <a:rPr lang="en-US" altLang="zh-CN" b="1" dirty="0"/>
            <a:t>Appeal to Beijing High Court</a:t>
          </a:r>
          <a:r>
            <a:rPr lang="en-US" altLang="zh-CN" dirty="0"/>
            <a:t>. Oral hearing possible. More attention to substantive matters.</a:t>
          </a:r>
          <a:endParaRPr lang="zh-CN" altLang="en-US" dirty="0"/>
        </a:p>
      </dgm:t>
    </dgm:pt>
    <dgm:pt modelId="{544D1CD4-235E-4521-BBFF-5CDFCFC20A5F}" type="parTrans" cxnId="{8C73FF93-5F1D-458D-8C4C-01C14AC6A966}">
      <dgm:prSet/>
      <dgm:spPr/>
      <dgm:t>
        <a:bodyPr/>
        <a:lstStyle/>
        <a:p>
          <a:endParaRPr lang="zh-CN" altLang="en-US"/>
        </a:p>
      </dgm:t>
    </dgm:pt>
    <dgm:pt modelId="{CF6F1A1E-3A0E-4A08-A1BE-3E448EA26D17}" type="sibTrans" cxnId="{8C73FF93-5F1D-458D-8C4C-01C14AC6A966}">
      <dgm:prSet/>
      <dgm:spPr/>
      <dgm:t>
        <a:bodyPr/>
        <a:lstStyle/>
        <a:p>
          <a:endParaRPr lang="zh-CN" altLang="en-US"/>
        </a:p>
      </dgm:t>
    </dgm:pt>
    <dgm:pt modelId="{BEABC03F-1557-408D-BB99-7552F02EA6F6}">
      <dgm:prSet phldrT="[文本]" custT="1"/>
      <dgm:spPr/>
      <dgm:t>
        <a:bodyPr/>
        <a:lstStyle/>
        <a:p>
          <a:r>
            <a:rPr lang="en-US" altLang="zh-CN" sz="1050" b="1" dirty="0"/>
            <a:t>Paper exam or Oral Hearing</a:t>
          </a:r>
          <a:r>
            <a:rPr lang="en-US" altLang="zh-CN" sz="700" dirty="0"/>
            <a:t>. Basically, if request is sufficient to invalidate all claims, then possibly paper exam. If the board tend to make a decision that is negative to the requester, oral hearing.</a:t>
          </a:r>
          <a:endParaRPr lang="zh-CN" altLang="en-US" sz="700" dirty="0"/>
        </a:p>
      </dgm:t>
    </dgm:pt>
    <dgm:pt modelId="{4FB3C361-E364-420D-B56E-7478BE1365C1}" type="parTrans" cxnId="{5E682C15-C13D-40AB-80B7-EF6C21327B72}">
      <dgm:prSet/>
      <dgm:spPr/>
      <dgm:t>
        <a:bodyPr/>
        <a:lstStyle/>
        <a:p>
          <a:endParaRPr lang="zh-CN" altLang="en-US"/>
        </a:p>
      </dgm:t>
    </dgm:pt>
    <dgm:pt modelId="{9DFD44BF-15B8-48D4-95DF-27BFF9410B7E}" type="sibTrans" cxnId="{5E682C15-C13D-40AB-80B7-EF6C21327B72}">
      <dgm:prSet/>
      <dgm:spPr/>
      <dgm:t>
        <a:bodyPr/>
        <a:lstStyle/>
        <a:p>
          <a:endParaRPr lang="zh-CN" altLang="en-US"/>
        </a:p>
      </dgm:t>
    </dgm:pt>
    <dgm:pt modelId="{CC847995-555F-4A08-AF8E-64C2807C4470}">
      <dgm:prSet phldrT="[文本]" custT="1"/>
      <dgm:spPr/>
      <dgm:t>
        <a:bodyPr/>
        <a:lstStyle/>
        <a:p>
          <a:r>
            <a:rPr lang="en-US" altLang="zh-CN" sz="1050" b="1" dirty="0"/>
            <a:t>Decision</a:t>
          </a:r>
          <a:r>
            <a:rPr lang="en-US" altLang="zh-CN" sz="700" dirty="0"/>
            <a:t>: invalid, partially invalid, maintain</a:t>
          </a:r>
          <a:endParaRPr lang="zh-CN" altLang="en-US" sz="700" dirty="0"/>
        </a:p>
      </dgm:t>
    </dgm:pt>
    <dgm:pt modelId="{CED41DE1-87A7-4BF6-BA83-F07864A2EA5F}" type="parTrans" cxnId="{CFF1FC3B-71D4-447E-92F5-DE5F2BF748D0}">
      <dgm:prSet/>
      <dgm:spPr/>
      <dgm:t>
        <a:bodyPr/>
        <a:lstStyle/>
        <a:p>
          <a:endParaRPr lang="zh-CN" altLang="en-US"/>
        </a:p>
      </dgm:t>
    </dgm:pt>
    <dgm:pt modelId="{7B1817B7-176B-4DE5-94D8-F4542BBB98A5}" type="sibTrans" cxnId="{CFF1FC3B-71D4-447E-92F5-DE5F2BF748D0}">
      <dgm:prSet/>
      <dgm:spPr/>
      <dgm:t>
        <a:bodyPr/>
        <a:lstStyle/>
        <a:p>
          <a:endParaRPr lang="zh-CN" altLang="en-US"/>
        </a:p>
      </dgm:t>
    </dgm:pt>
    <dgm:pt modelId="{843B6192-7577-4D8C-9CB4-0A6EEFDFFBA7}" type="pres">
      <dgm:prSet presAssocID="{E8D33E2C-20BD-47BB-98AB-72441135D94C}" presName="Name0" presStyleCnt="0">
        <dgm:presLayoutVars>
          <dgm:dir/>
          <dgm:resizeHandles val="exact"/>
        </dgm:presLayoutVars>
      </dgm:prSet>
      <dgm:spPr/>
    </dgm:pt>
    <dgm:pt modelId="{44003BA2-0BB2-4621-BD53-E34920406AA3}" type="pres">
      <dgm:prSet presAssocID="{E8D33E2C-20BD-47BB-98AB-72441135D94C}" presName="arrow" presStyleLbl="bgShp" presStyleIdx="0" presStyleCnt="1" custScaleY="23113"/>
      <dgm:spPr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</dgm:spPr>
    </dgm:pt>
    <dgm:pt modelId="{B9C0076E-E63B-4775-B344-B6A1D850EDA1}" type="pres">
      <dgm:prSet presAssocID="{E8D33E2C-20BD-47BB-98AB-72441135D94C}" presName="points" presStyleCnt="0"/>
      <dgm:spPr/>
    </dgm:pt>
    <dgm:pt modelId="{41FF06E3-BFF4-4D17-84B3-D7A815D3B167}" type="pres">
      <dgm:prSet presAssocID="{EBD439AD-5FD5-49C0-94FB-FA7642D52713}" presName="compositeA" presStyleCnt="0"/>
      <dgm:spPr/>
    </dgm:pt>
    <dgm:pt modelId="{D1CA0834-59BB-4E5D-8F56-51468B547352}" type="pres">
      <dgm:prSet presAssocID="{EBD439AD-5FD5-49C0-94FB-FA7642D52713}" presName="textA" presStyleLbl="revTx" presStyleIdx="0" presStyleCnt="5" custScaleX="2079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1340D1-D06E-4896-A634-AC06E1A8B4BC}" type="pres">
      <dgm:prSet presAssocID="{EBD439AD-5FD5-49C0-94FB-FA7642D52713}" presName="circleA" presStyleLbl="node1" presStyleIdx="0" presStyleCnt="5"/>
      <dgm:spPr/>
    </dgm:pt>
    <dgm:pt modelId="{4CA3BD3E-37DD-4B13-BBB4-6FD9F1639138}" type="pres">
      <dgm:prSet presAssocID="{EBD439AD-5FD5-49C0-94FB-FA7642D52713}" presName="spaceA" presStyleCnt="0"/>
      <dgm:spPr/>
    </dgm:pt>
    <dgm:pt modelId="{6F7BDFB5-3293-4AC4-A03F-4C676172118B}" type="pres">
      <dgm:prSet presAssocID="{3044AA06-0C7D-4225-837F-308CE19CC359}" presName="space" presStyleCnt="0"/>
      <dgm:spPr/>
    </dgm:pt>
    <dgm:pt modelId="{F6F8557B-625A-4C33-9E0D-657EF3C6FB27}" type="pres">
      <dgm:prSet presAssocID="{BEABC03F-1557-408D-BB99-7552F02EA6F6}" presName="compositeB" presStyleCnt="0"/>
      <dgm:spPr/>
    </dgm:pt>
    <dgm:pt modelId="{7ECA42C9-92B5-491B-B1CB-70F58F7D7E40}" type="pres">
      <dgm:prSet presAssocID="{BEABC03F-1557-408D-BB99-7552F02EA6F6}" presName="textB" presStyleLbl="revTx" presStyleIdx="1" presStyleCnt="5" custScaleX="186454" custLinFactNeighborX="409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421317-8ACE-4513-B101-8EA3820ABF9C}" type="pres">
      <dgm:prSet presAssocID="{BEABC03F-1557-408D-BB99-7552F02EA6F6}" presName="circleB" presStyleLbl="node1" presStyleIdx="1" presStyleCnt="5" custLinFactX="16208" custLinFactNeighborX="100000"/>
      <dgm:spPr/>
    </dgm:pt>
    <dgm:pt modelId="{068B94F0-93D6-4F1F-B0D7-DF183C3DCAD8}" type="pres">
      <dgm:prSet presAssocID="{BEABC03F-1557-408D-BB99-7552F02EA6F6}" presName="spaceB" presStyleCnt="0"/>
      <dgm:spPr/>
    </dgm:pt>
    <dgm:pt modelId="{5B292153-9EC5-40B9-90A5-22308C4B9EB8}" type="pres">
      <dgm:prSet presAssocID="{9DFD44BF-15B8-48D4-95DF-27BFF9410B7E}" presName="space" presStyleCnt="0"/>
      <dgm:spPr/>
    </dgm:pt>
    <dgm:pt modelId="{8D34412C-B444-4E21-A5CF-42D7B99351EA}" type="pres">
      <dgm:prSet presAssocID="{CC847995-555F-4A08-AF8E-64C2807C4470}" presName="compositeA" presStyleCnt="0"/>
      <dgm:spPr/>
    </dgm:pt>
    <dgm:pt modelId="{F138B99E-6D42-4339-8E1C-4433085A03F0}" type="pres">
      <dgm:prSet presAssocID="{CC847995-555F-4A08-AF8E-64C2807C4470}" presName="textA" presStyleLbl="revTx" presStyleIdx="2" presStyleCnt="5" custScaleX="1176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AE6BB3-1D9D-4B81-A6E1-7A241C84833E}" type="pres">
      <dgm:prSet presAssocID="{CC847995-555F-4A08-AF8E-64C2807C4470}" presName="circleA" presStyleLbl="node1" presStyleIdx="2" presStyleCnt="5"/>
      <dgm:spPr/>
    </dgm:pt>
    <dgm:pt modelId="{98B3C35D-91A5-417C-9262-7F22DDFEE82C}" type="pres">
      <dgm:prSet presAssocID="{CC847995-555F-4A08-AF8E-64C2807C4470}" presName="spaceA" presStyleCnt="0"/>
      <dgm:spPr/>
    </dgm:pt>
    <dgm:pt modelId="{577B03B4-44EC-4F1E-9B7A-4CA6C3881517}" type="pres">
      <dgm:prSet presAssocID="{7B1817B7-176B-4DE5-94D8-F4542BBB98A5}" presName="space" presStyleCnt="0"/>
      <dgm:spPr/>
    </dgm:pt>
    <dgm:pt modelId="{DB28C62A-1D33-4A82-83E0-03F09A5D1B62}" type="pres">
      <dgm:prSet presAssocID="{C47E1E18-CA77-48AB-BCB4-5F189BB51D0A}" presName="compositeB" presStyleCnt="0"/>
      <dgm:spPr/>
    </dgm:pt>
    <dgm:pt modelId="{967C43C6-5D0B-4057-AB22-9804378EA097}" type="pres">
      <dgm:prSet presAssocID="{C47E1E18-CA77-48AB-BCB4-5F189BB51D0A}" presName="textB" presStyleLbl="revTx" presStyleIdx="3" presStyleCnt="5" custScaleX="140869" custLinFactNeighborX="498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7DB4E6-2E23-4F13-AB6A-ABAE608AD458}" type="pres">
      <dgm:prSet presAssocID="{C47E1E18-CA77-48AB-BCB4-5F189BB51D0A}" presName="circleB" presStyleLbl="node1" presStyleIdx="3" presStyleCnt="5" custLinFactX="26396" custLinFactNeighborX="100000"/>
      <dgm:spPr/>
    </dgm:pt>
    <dgm:pt modelId="{D9F8ECBB-D8AA-4072-90E5-A4EC903F8A28}" type="pres">
      <dgm:prSet presAssocID="{C47E1E18-CA77-48AB-BCB4-5F189BB51D0A}" presName="spaceB" presStyleCnt="0"/>
      <dgm:spPr/>
    </dgm:pt>
    <dgm:pt modelId="{827A83DF-680F-4333-879C-C3F3AAC01549}" type="pres">
      <dgm:prSet presAssocID="{D202D0CF-A9D7-48CD-90BC-D0033D1F4D28}" presName="space" presStyleCnt="0"/>
      <dgm:spPr/>
    </dgm:pt>
    <dgm:pt modelId="{CA129915-F756-4357-A64F-3FA800986034}" type="pres">
      <dgm:prSet presAssocID="{F86E4818-3260-48D0-AFF1-5399AFD8F6AE}" presName="compositeA" presStyleCnt="0"/>
      <dgm:spPr/>
    </dgm:pt>
    <dgm:pt modelId="{1F36FBE1-0735-4E6A-9624-85FF0617191D}" type="pres">
      <dgm:prSet presAssocID="{F86E4818-3260-48D0-AFF1-5399AFD8F6AE}" presName="textA" presStyleLbl="revTx" presStyleIdx="4" presStyleCnt="5" custScaleX="141048" custLinFactNeighborX="513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B01552-8260-4205-A43C-1362D70775F3}" type="pres">
      <dgm:prSet presAssocID="{F86E4818-3260-48D0-AFF1-5399AFD8F6AE}" presName="circleA" presStyleLbl="node1" presStyleIdx="4" presStyleCnt="5" custLinFactX="32419" custLinFactNeighborX="100000"/>
      <dgm:spPr/>
    </dgm:pt>
    <dgm:pt modelId="{F6645904-EFBA-4331-B805-E9D670AFC359}" type="pres">
      <dgm:prSet presAssocID="{F86E4818-3260-48D0-AFF1-5399AFD8F6AE}" presName="spaceA" presStyleCnt="0"/>
      <dgm:spPr/>
    </dgm:pt>
  </dgm:ptLst>
  <dgm:cxnLst>
    <dgm:cxn modelId="{8C73FF93-5F1D-458D-8C4C-01C14AC6A966}" srcId="{E8D33E2C-20BD-47BB-98AB-72441135D94C}" destId="{F86E4818-3260-48D0-AFF1-5399AFD8F6AE}" srcOrd="4" destOrd="0" parTransId="{544D1CD4-235E-4521-BBFF-5CDFCFC20A5F}" sibTransId="{CF6F1A1E-3A0E-4A08-A1BE-3E448EA26D17}"/>
    <dgm:cxn modelId="{C8FD6876-E1BC-43B7-B1DF-067F4DE58AF5}" type="presOf" srcId="{EBD439AD-5FD5-49C0-94FB-FA7642D52713}" destId="{D1CA0834-59BB-4E5D-8F56-51468B547352}" srcOrd="0" destOrd="0" presId="urn:microsoft.com/office/officeart/2005/8/layout/hProcess11#1"/>
    <dgm:cxn modelId="{5A5CD8EE-0348-48BA-A0F5-844470F01E76}" srcId="{E8D33E2C-20BD-47BB-98AB-72441135D94C}" destId="{EBD439AD-5FD5-49C0-94FB-FA7642D52713}" srcOrd="0" destOrd="0" parTransId="{364D851E-8AEE-4613-8A49-CA2216308FEA}" sibTransId="{3044AA06-0C7D-4225-837F-308CE19CC359}"/>
    <dgm:cxn modelId="{02AAADD6-C9CB-46A2-9BFD-97A6EC0653CE}" type="presOf" srcId="{F86E4818-3260-48D0-AFF1-5399AFD8F6AE}" destId="{1F36FBE1-0735-4E6A-9624-85FF0617191D}" srcOrd="0" destOrd="0" presId="urn:microsoft.com/office/officeart/2005/8/layout/hProcess11#1"/>
    <dgm:cxn modelId="{8C40108F-BC3A-44F5-996D-A7B92810A68C}" type="presOf" srcId="{CC847995-555F-4A08-AF8E-64C2807C4470}" destId="{F138B99E-6D42-4339-8E1C-4433085A03F0}" srcOrd="0" destOrd="0" presId="urn:microsoft.com/office/officeart/2005/8/layout/hProcess11#1"/>
    <dgm:cxn modelId="{CFF1FC3B-71D4-447E-92F5-DE5F2BF748D0}" srcId="{E8D33E2C-20BD-47BB-98AB-72441135D94C}" destId="{CC847995-555F-4A08-AF8E-64C2807C4470}" srcOrd="2" destOrd="0" parTransId="{CED41DE1-87A7-4BF6-BA83-F07864A2EA5F}" sibTransId="{7B1817B7-176B-4DE5-94D8-F4542BBB98A5}"/>
    <dgm:cxn modelId="{8FE0EAE3-2D01-4239-9307-1A910FA2CD86}" type="presOf" srcId="{E8D33E2C-20BD-47BB-98AB-72441135D94C}" destId="{843B6192-7577-4D8C-9CB4-0A6EEFDFFBA7}" srcOrd="0" destOrd="0" presId="urn:microsoft.com/office/officeart/2005/8/layout/hProcess11#1"/>
    <dgm:cxn modelId="{5E682C15-C13D-40AB-80B7-EF6C21327B72}" srcId="{E8D33E2C-20BD-47BB-98AB-72441135D94C}" destId="{BEABC03F-1557-408D-BB99-7552F02EA6F6}" srcOrd="1" destOrd="0" parTransId="{4FB3C361-E364-420D-B56E-7478BE1365C1}" sibTransId="{9DFD44BF-15B8-48D4-95DF-27BFF9410B7E}"/>
    <dgm:cxn modelId="{52C77B32-93FB-46FB-AEEA-ECE9F906BEF4}" type="presOf" srcId="{C47E1E18-CA77-48AB-BCB4-5F189BB51D0A}" destId="{967C43C6-5D0B-4057-AB22-9804378EA097}" srcOrd="0" destOrd="0" presId="urn:microsoft.com/office/officeart/2005/8/layout/hProcess11#1"/>
    <dgm:cxn modelId="{B7318467-79AC-4E56-8759-8BE9A00591A8}" type="presOf" srcId="{BEABC03F-1557-408D-BB99-7552F02EA6F6}" destId="{7ECA42C9-92B5-491B-B1CB-70F58F7D7E40}" srcOrd="0" destOrd="0" presId="urn:microsoft.com/office/officeart/2005/8/layout/hProcess11#1"/>
    <dgm:cxn modelId="{790C4ED3-1F52-4C98-ADF5-49369BE8D473}" srcId="{E8D33E2C-20BD-47BB-98AB-72441135D94C}" destId="{C47E1E18-CA77-48AB-BCB4-5F189BB51D0A}" srcOrd="3" destOrd="0" parTransId="{723063D1-EF83-4D9C-A71A-9754721F9C64}" sibTransId="{D202D0CF-A9D7-48CD-90BC-D0033D1F4D28}"/>
    <dgm:cxn modelId="{A0853D73-04DB-4334-86FB-A1ECC3286339}" type="presParOf" srcId="{843B6192-7577-4D8C-9CB4-0A6EEFDFFBA7}" destId="{44003BA2-0BB2-4621-BD53-E34920406AA3}" srcOrd="0" destOrd="0" presId="urn:microsoft.com/office/officeart/2005/8/layout/hProcess11#1"/>
    <dgm:cxn modelId="{B65B4957-18F7-4907-8AD8-C15BFDF911DD}" type="presParOf" srcId="{843B6192-7577-4D8C-9CB4-0A6EEFDFFBA7}" destId="{B9C0076E-E63B-4775-B344-B6A1D850EDA1}" srcOrd="1" destOrd="0" presId="urn:microsoft.com/office/officeart/2005/8/layout/hProcess11#1"/>
    <dgm:cxn modelId="{30CC767E-3AA7-4767-85FD-283BB74D15CE}" type="presParOf" srcId="{B9C0076E-E63B-4775-B344-B6A1D850EDA1}" destId="{41FF06E3-BFF4-4D17-84B3-D7A815D3B167}" srcOrd="0" destOrd="0" presId="urn:microsoft.com/office/officeart/2005/8/layout/hProcess11#1"/>
    <dgm:cxn modelId="{01B1E7EA-EEFC-4B4A-A532-4B0E715D9258}" type="presParOf" srcId="{41FF06E3-BFF4-4D17-84B3-D7A815D3B167}" destId="{D1CA0834-59BB-4E5D-8F56-51468B547352}" srcOrd="0" destOrd="0" presId="urn:microsoft.com/office/officeart/2005/8/layout/hProcess11#1"/>
    <dgm:cxn modelId="{5ACDBBF8-3668-4A42-812E-17F4839F9947}" type="presParOf" srcId="{41FF06E3-BFF4-4D17-84B3-D7A815D3B167}" destId="{801340D1-D06E-4896-A634-AC06E1A8B4BC}" srcOrd="1" destOrd="0" presId="urn:microsoft.com/office/officeart/2005/8/layout/hProcess11#1"/>
    <dgm:cxn modelId="{95F1C025-6252-4BCC-B489-B076C7D8F938}" type="presParOf" srcId="{41FF06E3-BFF4-4D17-84B3-D7A815D3B167}" destId="{4CA3BD3E-37DD-4B13-BBB4-6FD9F1639138}" srcOrd="2" destOrd="0" presId="urn:microsoft.com/office/officeart/2005/8/layout/hProcess11#1"/>
    <dgm:cxn modelId="{6DE19996-9EA3-4AC2-9422-C448C7FE6B57}" type="presParOf" srcId="{B9C0076E-E63B-4775-B344-B6A1D850EDA1}" destId="{6F7BDFB5-3293-4AC4-A03F-4C676172118B}" srcOrd="1" destOrd="0" presId="urn:microsoft.com/office/officeart/2005/8/layout/hProcess11#1"/>
    <dgm:cxn modelId="{22E556B2-5FEA-4FBA-8621-B6C7897925CA}" type="presParOf" srcId="{B9C0076E-E63B-4775-B344-B6A1D850EDA1}" destId="{F6F8557B-625A-4C33-9E0D-657EF3C6FB27}" srcOrd="2" destOrd="0" presId="urn:microsoft.com/office/officeart/2005/8/layout/hProcess11#1"/>
    <dgm:cxn modelId="{6300C9BC-F687-4C59-B5EE-A6AE2B82AF91}" type="presParOf" srcId="{F6F8557B-625A-4C33-9E0D-657EF3C6FB27}" destId="{7ECA42C9-92B5-491B-B1CB-70F58F7D7E40}" srcOrd="0" destOrd="0" presId="urn:microsoft.com/office/officeart/2005/8/layout/hProcess11#1"/>
    <dgm:cxn modelId="{253EACFF-C4C3-49FA-909A-307F94C0BE6D}" type="presParOf" srcId="{F6F8557B-625A-4C33-9E0D-657EF3C6FB27}" destId="{50421317-8ACE-4513-B101-8EA3820ABF9C}" srcOrd="1" destOrd="0" presId="urn:microsoft.com/office/officeart/2005/8/layout/hProcess11#1"/>
    <dgm:cxn modelId="{64277C92-A489-40EA-AB58-ED0BF2963EF0}" type="presParOf" srcId="{F6F8557B-625A-4C33-9E0D-657EF3C6FB27}" destId="{068B94F0-93D6-4F1F-B0D7-DF183C3DCAD8}" srcOrd="2" destOrd="0" presId="urn:microsoft.com/office/officeart/2005/8/layout/hProcess11#1"/>
    <dgm:cxn modelId="{D800280F-C8A0-4E51-9EA4-B74886841CAA}" type="presParOf" srcId="{B9C0076E-E63B-4775-B344-B6A1D850EDA1}" destId="{5B292153-9EC5-40B9-90A5-22308C4B9EB8}" srcOrd="3" destOrd="0" presId="urn:microsoft.com/office/officeart/2005/8/layout/hProcess11#1"/>
    <dgm:cxn modelId="{3A281DC3-1C9C-4AB9-B2AB-CB9B0D1810B0}" type="presParOf" srcId="{B9C0076E-E63B-4775-B344-B6A1D850EDA1}" destId="{8D34412C-B444-4E21-A5CF-42D7B99351EA}" srcOrd="4" destOrd="0" presId="urn:microsoft.com/office/officeart/2005/8/layout/hProcess11#1"/>
    <dgm:cxn modelId="{CA7569E7-9598-4974-BC6D-326B44666E98}" type="presParOf" srcId="{8D34412C-B444-4E21-A5CF-42D7B99351EA}" destId="{F138B99E-6D42-4339-8E1C-4433085A03F0}" srcOrd="0" destOrd="0" presId="urn:microsoft.com/office/officeart/2005/8/layout/hProcess11#1"/>
    <dgm:cxn modelId="{CC1307F1-13E2-429C-8D2B-EECF41237719}" type="presParOf" srcId="{8D34412C-B444-4E21-A5CF-42D7B99351EA}" destId="{96AE6BB3-1D9D-4B81-A6E1-7A241C84833E}" srcOrd="1" destOrd="0" presId="urn:microsoft.com/office/officeart/2005/8/layout/hProcess11#1"/>
    <dgm:cxn modelId="{87576060-67A1-4A92-9415-423BB349035B}" type="presParOf" srcId="{8D34412C-B444-4E21-A5CF-42D7B99351EA}" destId="{98B3C35D-91A5-417C-9262-7F22DDFEE82C}" srcOrd="2" destOrd="0" presId="urn:microsoft.com/office/officeart/2005/8/layout/hProcess11#1"/>
    <dgm:cxn modelId="{C44C14D1-954F-4F7B-A16B-2B4BAB593D27}" type="presParOf" srcId="{B9C0076E-E63B-4775-B344-B6A1D850EDA1}" destId="{577B03B4-44EC-4F1E-9B7A-4CA6C3881517}" srcOrd="5" destOrd="0" presId="urn:microsoft.com/office/officeart/2005/8/layout/hProcess11#1"/>
    <dgm:cxn modelId="{2636F964-A9F9-4776-AB9E-0A45DFC5D906}" type="presParOf" srcId="{B9C0076E-E63B-4775-B344-B6A1D850EDA1}" destId="{DB28C62A-1D33-4A82-83E0-03F09A5D1B62}" srcOrd="6" destOrd="0" presId="urn:microsoft.com/office/officeart/2005/8/layout/hProcess11#1"/>
    <dgm:cxn modelId="{825A9F84-1640-4A5C-B529-0A155AA205DB}" type="presParOf" srcId="{DB28C62A-1D33-4A82-83E0-03F09A5D1B62}" destId="{967C43C6-5D0B-4057-AB22-9804378EA097}" srcOrd="0" destOrd="0" presId="urn:microsoft.com/office/officeart/2005/8/layout/hProcess11#1"/>
    <dgm:cxn modelId="{6FE3200E-787B-45A7-AE13-A3F011E9FE2A}" type="presParOf" srcId="{DB28C62A-1D33-4A82-83E0-03F09A5D1B62}" destId="{1C7DB4E6-2E23-4F13-AB6A-ABAE608AD458}" srcOrd="1" destOrd="0" presId="urn:microsoft.com/office/officeart/2005/8/layout/hProcess11#1"/>
    <dgm:cxn modelId="{864DA637-4973-4A9B-BA49-6A6AE9352275}" type="presParOf" srcId="{DB28C62A-1D33-4A82-83E0-03F09A5D1B62}" destId="{D9F8ECBB-D8AA-4072-90E5-A4EC903F8A28}" srcOrd="2" destOrd="0" presId="urn:microsoft.com/office/officeart/2005/8/layout/hProcess11#1"/>
    <dgm:cxn modelId="{784FBD52-B3C2-4698-AE66-C9683BF3148B}" type="presParOf" srcId="{B9C0076E-E63B-4775-B344-B6A1D850EDA1}" destId="{827A83DF-680F-4333-879C-C3F3AAC01549}" srcOrd="7" destOrd="0" presId="urn:microsoft.com/office/officeart/2005/8/layout/hProcess11#1"/>
    <dgm:cxn modelId="{F99749D6-B16C-40DC-87BC-1B4C8D0CA55E}" type="presParOf" srcId="{B9C0076E-E63B-4775-B344-B6A1D850EDA1}" destId="{CA129915-F756-4357-A64F-3FA800986034}" srcOrd="8" destOrd="0" presId="urn:microsoft.com/office/officeart/2005/8/layout/hProcess11#1"/>
    <dgm:cxn modelId="{77BA0424-D7D5-4813-B11A-7859E9DA228B}" type="presParOf" srcId="{CA129915-F756-4357-A64F-3FA800986034}" destId="{1F36FBE1-0735-4E6A-9624-85FF0617191D}" srcOrd="0" destOrd="0" presId="urn:microsoft.com/office/officeart/2005/8/layout/hProcess11#1"/>
    <dgm:cxn modelId="{505E5587-2C7D-409D-9897-A590A41B6570}" type="presParOf" srcId="{CA129915-F756-4357-A64F-3FA800986034}" destId="{20B01552-8260-4205-A43C-1362D70775F3}" srcOrd="1" destOrd="0" presId="urn:microsoft.com/office/officeart/2005/8/layout/hProcess11#1"/>
    <dgm:cxn modelId="{06BE96C0-64BC-439E-B23C-A7573464D018}" type="presParOf" srcId="{CA129915-F756-4357-A64F-3FA800986034}" destId="{F6645904-EFBA-4331-B805-E9D670AFC359}" srcOrd="2" destOrd="0" presId="urn:microsoft.com/office/officeart/2005/8/layout/hProcess1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003BA2-0BB2-4621-BD53-E34920406AA3}">
      <dsp:nvSpPr>
        <dsp:cNvPr id="0" name=""/>
        <dsp:cNvSpPr/>
      </dsp:nvSpPr>
      <dsp:spPr>
        <a:xfrm>
          <a:off x="0" y="1371565"/>
          <a:ext cx="7010296" cy="279443"/>
        </a:xfrm>
        <a:prstGeom prst="notchedRightArrow">
          <a:avLst/>
        </a:prstGeom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CA0834-59BB-4E5D-8F56-51468B547352}">
      <dsp:nvSpPr>
        <dsp:cNvPr id="0" name=""/>
        <dsp:cNvSpPr/>
      </dsp:nvSpPr>
      <dsp:spPr>
        <a:xfrm>
          <a:off x="1542" y="0"/>
          <a:ext cx="1610868" cy="120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050" b="1" kern="1200" dirty="0"/>
            <a:t>File</a:t>
          </a:r>
          <a:r>
            <a:rPr lang="en-US" altLang="zh-CN" sz="800" kern="1200" dirty="0"/>
            <a:t>, possibly format correction. Failure of correction may cause the request denied.</a:t>
          </a:r>
          <a:endParaRPr lang="zh-CN" altLang="en-US" sz="800" kern="1200" dirty="0"/>
        </a:p>
      </dsp:txBody>
      <dsp:txXfrm>
        <a:off x="1542" y="0"/>
        <a:ext cx="1610868" cy="1209029"/>
      </dsp:txXfrm>
    </dsp:sp>
    <dsp:sp modelId="{801340D1-D06E-4896-A634-AC06E1A8B4BC}">
      <dsp:nvSpPr>
        <dsp:cNvPr id="0" name=""/>
        <dsp:cNvSpPr/>
      </dsp:nvSpPr>
      <dsp:spPr>
        <a:xfrm>
          <a:off x="655848" y="1360158"/>
          <a:ext cx="302257" cy="3022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CA42C9-92B5-491B-B1CB-70F58F7D7E40}">
      <dsp:nvSpPr>
        <dsp:cNvPr id="0" name=""/>
        <dsp:cNvSpPr/>
      </dsp:nvSpPr>
      <dsp:spPr>
        <a:xfrm>
          <a:off x="1968685" y="1813544"/>
          <a:ext cx="1444636" cy="120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050" b="1" kern="1200" dirty="0"/>
            <a:t>Paper exam or Oral Hearing</a:t>
          </a:r>
          <a:r>
            <a:rPr lang="en-US" altLang="zh-CN" sz="700" kern="1200" dirty="0"/>
            <a:t>. Basically, if request is sufficient to invalidate all claims, then possibly paper exam. If the board tend to make a decision that is negative to the requester, oral hearing.</a:t>
          </a:r>
          <a:endParaRPr lang="zh-CN" altLang="en-US" sz="700" kern="1200" dirty="0"/>
        </a:p>
      </dsp:txBody>
      <dsp:txXfrm>
        <a:off x="1968685" y="1813544"/>
        <a:ext cx="1444636" cy="1209029"/>
      </dsp:txXfrm>
    </dsp:sp>
    <dsp:sp modelId="{50421317-8ACE-4513-B101-8EA3820ABF9C}">
      <dsp:nvSpPr>
        <dsp:cNvPr id="0" name=""/>
        <dsp:cNvSpPr/>
      </dsp:nvSpPr>
      <dsp:spPr>
        <a:xfrm>
          <a:off x="2573587" y="1360158"/>
          <a:ext cx="302257" cy="3022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38B99E-6D42-4339-8E1C-4433085A03F0}">
      <dsp:nvSpPr>
        <dsp:cNvPr id="0" name=""/>
        <dsp:cNvSpPr/>
      </dsp:nvSpPr>
      <dsp:spPr>
        <a:xfrm>
          <a:off x="3134527" y="0"/>
          <a:ext cx="911438" cy="120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050" b="1" kern="1200" dirty="0"/>
            <a:t>Decision</a:t>
          </a:r>
          <a:r>
            <a:rPr lang="en-US" altLang="zh-CN" sz="700" kern="1200" dirty="0"/>
            <a:t>: invalid, partially invalid, maintain</a:t>
          </a:r>
          <a:endParaRPr lang="zh-CN" altLang="en-US" sz="700" kern="1200" dirty="0"/>
        </a:p>
      </dsp:txBody>
      <dsp:txXfrm>
        <a:off x="3134527" y="0"/>
        <a:ext cx="911438" cy="1209029"/>
      </dsp:txXfrm>
    </dsp:sp>
    <dsp:sp modelId="{96AE6BB3-1D9D-4B81-A6E1-7A241C84833E}">
      <dsp:nvSpPr>
        <dsp:cNvPr id="0" name=""/>
        <dsp:cNvSpPr/>
      </dsp:nvSpPr>
      <dsp:spPr>
        <a:xfrm>
          <a:off x="3439117" y="1360158"/>
          <a:ext cx="302257" cy="3022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7C43C6-5D0B-4057-AB22-9804378EA097}">
      <dsp:nvSpPr>
        <dsp:cNvPr id="0" name=""/>
        <dsp:cNvSpPr/>
      </dsp:nvSpPr>
      <dsp:spPr>
        <a:xfrm>
          <a:off x="4471087" y="1813544"/>
          <a:ext cx="1091446" cy="120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t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800" b="1" kern="1200" dirty="0"/>
            <a:t>Appeal to Beijing IP court</a:t>
          </a:r>
          <a:r>
            <a:rPr lang="en-US" altLang="zh-CN" sz="800" kern="1200" dirty="0"/>
            <a:t>.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800" kern="1200" dirty="0"/>
            <a:t>Oral hearing highly possible. Mainly consider procedural matters.</a:t>
          </a:r>
          <a:endParaRPr lang="zh-CN" altLang="en-US" sz="800" kern="1200" dirty="0"/>
        </a:p>
      </dsp:txBody>
      <dsp:txXfrm>
        <a:off x="4471087" y="1813544"/>
        <a:ext cx="1091446" cy="1209029"/>
      </dsp:txXfrm>
    </dsp:sp>
    <dsp:sp modelId="{1C7DB4E6-2E23-4F13-AB6A-ABAE608AD458}">
      <dsp:nvSpPr>
        <dsp:cNvPr id="0" name=""/>
        <dsp:cNvSpPr/>
      </dsp:nvSpPr>
      <dsp:spPr>
        <a:xfrm>
          <a:off x="4861340" y="1360158"/>
          <a:ext cx="302257" cy="3022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36FBE1-0735-4E6A-9624-85FF0617191D}">
      <dsp:nvSpPr>
        <dsp:cNvPr id="0" name=""/>
        <dsp:cNvSpPr/>
      </dsp:nvSpPr>
      <dsp:spPr>
        <a:xfrm>
          <a:off x="5612670" y="0"/>
          <a:ext cx="1092833" cy="120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b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800" b="1" kern="1200" dirty="0"/>
            <a:t>Appeal to Beijing High Court</a:t>
          </a:r>
          <a:r>
            <a:rPr lang="en-US" altLang="zh-CN" sz="800" kern="1200" dirty="0"/>
            <a:t>. Oral hearing possible. More attention to substantive matters.</a:t>
          </a:r>
          <a:endParaRPr lang="zh-CN" altLang="en-US" sz="800" kern="1200" dirty="0"/>
        </a:p>
      </dsp:txBody>
      <dsp:txXfrm>
        <a:off x="5612670" y="0"/>
        <a:ext cx="1092833" cy="1209029"/>
      </dsp:txXfrm>
    </dsp:sp>
    <dsp:sp modelId="{20B01552-8260-4205-A43C-1362D70775F3}">
      <dsp:nvSpPr>
        <dsp:cNvPr id="0" name=""/>
        <dsp:cNvSpPr/>
      </dsp:nvSpPr>
      <dsp:spPr>
        <a:xfrm>
          <a:off x="6010425" y="1360158"/>
          <a:ext cx="302257" cy="3022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#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HorzCh" val="ctr"/>
                  <dgm:param type="txAnchorVertCh" val="b"/>
                  <dgm:param type="txAnchorVert" val="b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HorzCh" val="ctr"/>
                  <dgm:param type="txAnchorVertCh" val="t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B2112-5B8F-4A7F-87EC-60030E08BEA7}" type="datetimeFigureOut">
              <a:rPr lang="en-US" smtClean="0"/>
              <a:t>3/5/19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CF8685-D542-4AEC-8077-E9D312B04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964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9163" y="755650"/>
            <a:ext cx="4968875" cy="372745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1987" name="Rectangle 2"/>
          <p:cNvSpPr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</p:spPr>
        <p:txBody>
          <a:bodyPr wrap="none" lIns="0" tIns="0" rIns="0" bIns="0" anchor="ctr"/>
          <a:lstStyle/>
          <a:p>
            <a:pPr lvl="0"/>
            <a:endParaRPr lang="zh-CN" altLang="zh-CN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9163" y="755650"/>
            <a:ext cx="4968875" cy="372745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7107" name="Rectangle 2"/>
          <p:cNvSpPr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</p:spPr>
        <p:txBody>
          <a:bodyPr wrap="none" lIns="0" tIns="0" rIns="0" bIns="0" anchor="ctr"/>
          <a:lstStyle/>
          <a:p>
            <a:pPr lvl="0"/>
            <a:endParaRPr lang="zh-CN" altLang="zh-CN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4" name="Rounded Rectangle 3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12" descr="BSK_4C_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5864225"/>
            <a:ext cx="38862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886200" y="457200"/>
            <a:ext cx="5029200" cy="2286000"/>
          </a:xfrm>
        </p:spPr>
        <p:txBody>
          <a:bodyPr anchor="ctr" anchorCtr="0"/>
          <a:lstStyle>
            <a:lvl1pPr>
              <a:defRPr sz="3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" y="3657600"/>
            <a:ext cx="8458200" cy="1143000"/>
          </a:xfrm>
        </p:spPr>
        <p:txBody>
          <a:bodyPr>
            <a:normAutofit/>
          </a:bodyPr>
          <a:lstStyle>
            <a:lvl1pPr marL="64008" indent="0" algn="l">
              <a:buNone/>
              <a:defRPr sz="3200">
                <a:solidFill>
                  <a:srgbClr val="008ACC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343400"/>
          </a:xfrm>
        </p:spPr>
        <p:txBody>
          <a:bodyPr/>
          <a:lstStyle>
            <a:lvl1pPr>
              <a:buClr>
                <a:srgbClr val="008ACC"/>
              </a:buClr>
              <a:defRPr/>
            </a:lvl1pPr>
            <a:lvl2pPr>
              <a:buClr>
                <a:srgbClr val="008ACC"/>
              </a:buClr>
              <a:defRPr/>
            </a:lvl2pPr>
            <a:lvl3pPr>
              <a:buClr>
                <a:srgbClr val="008ACC"/>
              </a:buClr>
              <a:defRPr/>
            </a:lvl3pPr>
            <a:lvl4pPr>
              <a:buClr>
                <a:srgbClr val="008ACC"/>
              </a:buClr>
              <a:defRPr/>
            </a:lvl4pPr>
            <a:lvl5pPr>
              <a:buClr>
                <a:srgbClr val="008ACC"/>
              </a:buClr>
              <a:defRPr/>
            </a:lvl5pPr>
            <a:lvl6pPr>
              <a:defRPr baseline="0"/>
            </a:lvl6pPr>
            <a:lvl7pPr>
              <a:defRPr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>
              <a:defRPr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>
              <a:buFont typeface="Georgia" pitchFamily="18" charset="0"/>
              <a:buChar char="−"/>
              <a:defRPr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19EAFDB-CAC2-4C04-AA85-ECF1A92C21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1"/>
            <a:ext cx="4038600" cy="44196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/>
            </a:lvl6pPr>
            <a:lvl7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>
              <a:defRPr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419601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7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19EAFDB-CAC2-4C04-AA85-ECF1A92C21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CCAE9-6812-46E3-842F-8BB79261FF53}" type="slidenum">
              <a:rPr lang="zh-CN" altLang="en-US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39302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F7679C-3BD2-4D9C-8E46-FFB490F69C6E}" type="datetimeFigureOut">
              <a:rPr lang="en-US" smtClean="0"/>
              <a:t>3/5/19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AFDB-CAC2-4C04-AA85-ECF1A92C2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852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6096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828800"/>
            <a:ext cx="8229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381000" y="6477000"/>
            <a:ext cx="762000" cy="290513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19EAFDB-CAC2-4C04-AA85-ECF1A92C21DD}" type="slidenum">
              <a:rPr lang="en-US" smtClean="0"/>
              <a:t>‹#›</a:t>
            </a:fld>
            <a:endParaRPr lang="en-US"/>
          </a:p>
        </p:txBody>
      </p:sp>
      <p:pic>
        <p:nvPicPr>
          <p:cNvPr id="1030" name="Picture 10" descr="BSK_4C_logo.jpg"/>
          <p:cNvPicPr>
            <a:picLocks noChangeAspect="1"/>
          </p:cNvPicPr>
          <p:nvPr/>
        </p:nvPicPr>
        <p:blipFill>
          <a:blip r:embed="rId7" cstate="print"/>
          <a:srcRect b="32324"/>
          <a:stretch>
            <a:fillRect/>
          </a:stretch>
        </p:blipFill>
        <p:spPr bwMode="auto">
          <a:xfrm>
            <a:off x="6248400" y="640080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0" y="0"/>
            <a:ext cx="3776472" cy="347472"/>
          </a:xfrm>
          <a:prstGeom prst="rect">
            <a:avLst/>
          </a:prstGeom>
          <a:solidFill>
            <a:srgbClr val="008ACC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776472" y="0"/>
            <a:ext cx="5385457" cy="347472"/>
          </a:xfrm>
          <a:prstGeom prst="rect">
            <a:avLst/>
          </a:prstGeom>
          <a:solidFill>
            <a:srgbClr val="F2B13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>
          <a:solidFill>
            <a:srgbClr val="008ACC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65125" indent="-255588" algn="l" rtl="0" eaLnBrk="1" fontAlgn="base" hangingPunct="1">
        <a:spcBef>
          <a:spcPts val="300"/>
        </a:spcBef>
        <a:spcAft>
          <a:spcPct val="0"/>
        </a:spcAft>
        <a:buClr>
          <a:srgbClr val="008ACC"/>
        </a:buClr>
        <a:buFont typeface="Georgia" pitchFamily="18" charset="0"/>
        <a:buChar char="•"/>
        <a:defRPr sz="2800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1pPr>
      <a:lvl2pPr marL="657225" indent="-246063" algn="l" rtl="0" eaLnBrk="1" fontAlgn="base" hangingPunct="1">
        <a:spcBef>
          <a:spcPts val="300"/>
        </a:spcBef>
        <a:spcAft>
          <a:spcPct val="0"/>
        </a:spcAft>
        <a:buClr>
          <a:srgbClr val="008ACC"/>
        </a:buClr>
        <a:buFont typeface="Courier New" pitchFamily="49" charset="0"/>
        <a:buChar char="o"/>
        <a:defRPr sz="2400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2pPr>
      <a:lvl3pPr marL="922338" indent="-219075" algn="l" rtl="0" eaLnBrk="1" fontAlgn="base" hangingPunct="1">
        <a:spcBef>
          <a:spcPts val="300"/>
        </a:spcBef>
        <a:spcAft>
          <a:spcPct val="0"/>
        </a:spcAft>
        <a:buClr>
          <a:srgbClr val="008ACC"/>
        </a:buClr>
        <a:buFont typeface="Georgia" pitchFamily="18" charset="0"/>
        <a:buChar char="−"/>
        <a:defRPr sz="2200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3pPr>
      <a:lvl4pPr marL="1179513" indent="-200025" algn="l" rtl="0" eaLnBrk="1" fontAlgn="base" hangingPunct="1">
        <a:spcBef>
          <a:spcPts val="300"/>
        </a:spcBef>
        <a:spcAft>
          <a:spcPct val="0"/>
        </a:spcAft>
        <a:buClr>
          <a:srgbClr val="008ACC"/>
        </a:buClr>
        <a:buFont typeface="Wingdings 2" pitchFamily="18" charset="2"/>
        <a:buChar char=""/>
        <a:defRPr sz="2000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4pPr>
      <a:lvl5pPr marL="1389063" indent="-182563" algn="l" rtl="0" eaLnBrk="1" fontAlgn="base" hangingPunct="1">
        <a:spcBef>
          <a:spcPts val="300"/>
        </a:spcBef>
        <a:spcAft>
          <a:spcPct val="0"/>
        </a:spcAft>
        <a:buClr>
          <a:srgbClr val="008ACC"/>
        </a:buClr>
        <a:buFont typeface="Courier New" pitchFamily="49" charset="0"/>
        <a:buChar char="o"/>
        <a:defRPr sz="1800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5pPr>
      <a:lvl6pPr marL="1609344" indent="-182880" algn="l" rtl="0" eaLnBrk="1" latinLnBrk="0" hangingPunct="1">
        <a:spcBef>
          <a:spcPts val="300"/>
        </a:spcBef>
        <a:buClr>
          <a:srgbClr val="C00000"/>
        </a:buClr>
        <a:buFont typeface="Georgia" pitchFamily="18" charset="0"/>
        <a:buChar char="−"/>
        <a:defRPr kumimoji="0" sz="1600" kern="1200" baseline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6pPr>
      <a:lvl7pPr marL="1828800" indent="-182880" algn="l" rtl="0" eaLnBrk="1" latinLnBrk="0" hangingPunct="1">
        <a:spcBef>
          <a:spcPts val="300"/>
        </a:spcBef>
        <a:buClr>
          <a:srgbClr val="C00000"/>
        </a:buClr>
        <a:buFont typeface="Arial" pitchFamily="34" charset="0"/>
        <a:buChar char="•"/>
        <a:defRPr kumimoji="0" sz="1600" kern="1200" baseline="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rgbClr val="C00000"/>
        </a:buClr>
        <a:buFont typeface="Georgia"/>
        <a:buChar char="◦"/>
        <a:defRPr kumimoji="0" sz="1600" kern="1200" baseline="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rgbClr val="C00000"/>
        </a:buClr>
        <a:buFont typeface="Georgia" pitchFamily="18" charset="0"/>
        <a:buChar char="−"/>
        <a:defRPr kumimoji="0" sz="16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syang@ipsunny.com" TargetMode="External"/><Relationship Id="rId3" Type="http://schemas.openxmlformats.org/officeDocument/2006/relationships/hyperlink" Target="mailto:mail@ipsunny.com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34400" cy="990600"/>
          </a:xfrm>
        </p:spPr>
        <p:txBody>
          <a:bodyPr>
            <a:noAutofit/>
          </a:bodyPr>
          <a:lstStyle/>
          <a:p>
            <a:pPr>
              <a:spcBef>
                <a:spcPts val="2400"/>
              </a:spcBef>
            </a:pPr>
            <a:r>
              <a:rPr lang="en-US" sz="2200" b="1" dirty="0" smtClean="0">
                <a:solidFill>
                  <a:schemeClr val="tx1"/>
                </a:solidFill>
              </a:rPr>
              <a:t>Presentations By: </a:t>
            </a:r>
            <a:r>
              <a:rPr lang="en-US" sz="2200" dirty="0" smtClean="0">
                <a:solidFill>
                  <a:schemeClr val="tx1"/>
                </a:solidFill>
              </a:rPr>
              <a:t>David Sinz (Germany), Shuichi </a:t>
            </a:r>
            <a:r>
              <a:rPr lang="en-US" sz="2200" dirty="0" err="1" smtClean="0">
                <a:solidFill>
                  <a:schemeClr val="tx1"/>
                </a:solidFill>
              </a:rPr>
              <a:t>Sitara</a:t>
            </a:r>
            <a:r>
              <a:rPr lang="en-US" sz="2200" dirty="0" smtClean="0">
                <a:solidFill>
                  <a:schemeClr val="tx1"/>
                </a:solidFill>
              </a:rPr>
              <a:t> (Japan), </a:t>
            </a:r>
            <a:br>
              <a:rPr lang="en-US" sz="2200" dirty="0" smtClean="0">
                <a:solidFill>
                  <a:schemeClr val="tx1"/>
                </a:solidFill>
              </a:rPr>
            </a:br>
            <a:r>
              <a:rPr lang="en-US" sz="2200" dirty="0" smtClean="0">
                <a:solidFill>
                  <a:schemeClr val="tx1"/>
                </a:solidFill>
              </a:rPr>
              <a:t>Peter Chun (Korea), and Shengping Yang (China)</a:t>
            </a:r>
            <a:br>
              <a:rPr lang="en-US" sz="2200" dirty="0" smtClean="0">
                <a:solidFill>
                  <a:schemeClr val="tx1"/>
                </a:solidFill>
              </a:rPr>
            </a:br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1752600"/>
            <a:ext cx="79248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" y="1219200"/>
            <a:ext cx="431560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Moderated By: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George McGuire</a:t>
            </a:r>
          </a:p>
        </p:txBody>
      </p:sp>
    </p:spTree>
    <p:extLst>
      <p:ext uri="{BB962C8B-B14F-4D97-AF65-F5344CB8AC3E}">
        <p14:creationId xmlns:p14="http://schemas.microsoft.com/office/powerpoint/2010/main" val="157245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>
            <a:noAutofit/>
          </a:bodyPr>
          <a:lstStyle/>
          <a:p>
            <a:pPr lvl="0" defTabSz="457200">
              <a:spcBef>
                <a:spcPts val="0"/>
              </a:spcBef>
            </a:pPr>
            <a:r>
              <a:rPr lang="en-US" dirty="0" smtClean="0"/>
              <a:t>Korea -</a:t>
            </a:r>
            <a:r>
              <a:rPr lang="en-US" spc="-74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ED7D31">
                    <a:lumMod val="75000"/>
                  </a:srgbClr>
                </a:solidFill>
                <a:ea typeface="SpoqaHanSans-Regular" panose="020B0500000000000000" pitchFamily="50" charset="-127"/>
              </a:rPr>
              <a:t> </a:t>
            </a:r>
            <a:r>
              <a:rPr lang="en-US" altLang="ko-KR" sz="2800" spc="-74" dirty="0" smtClean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ea typeface="SpoqaHanSans-Regular" panose="020B0500000000000000" pitchFamily="50" charset="-127"/>
              </a:rPr>
              <a:t>Introduction </a:t>
            </a:r>
            <a:r>
              <a:rPr lang="en-US" altLang="ko-KR" sz="2800" spc="-74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ea typeface="SpoqaHanSans-Regular" panose="020B0500000000000000" pitchFamily="50" charset="-127"/>
              </a:rPr>
              <a:t>of Treble Patent Damages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686800" cy="4343400"/>
          </a:xfrm>
        </p:spPr>
        <p:txBody>
          <a:bodyPr/>
          <a:lstStyle/>
          <a:p>
            <a:pPr marL="365760" indent="-256032" defTabSz="414715" eaLnBrk="0" hangingPunct="0">
              <a:spcBef>
                <a:spcPts val="600"/>
              </a:spcBef>
              <a:buSzPct val="100000"/>
            </a:pPr>
            <a:r>
              <a:rPr lang="en-US" altLang="ko-KR" sz="2200" kern="0" dirty="0">
                <a:solidFill>
                  <a:srgbClr val="000000"/>
                </a:solidFill>
                <a:ea typeface="굴림"/>
              </a:rPr>
              <a:t>Since July 9, </a:t>
            </a:r>
            <a:r>
              <a:rPr lang="en-US" altLang="ko-KR" sz="2200" kern="0" dirty="0" smtClean="0">
                <a:solidFill>
                  <a:srgbClr val="000000"/>
                </a:solidFill>
                <a:ea typeface="굴림"/>
              </a:rPr>
              <a:t>2019</a:t>
            </a:r>
            <a:endParaRPr lang="en-US" altLang="ko-KR" sz="2200" kern="0" dirty="0">
              <a:solidFill>
                <a:srgbClr val="000000"/>
              </a:solidFill>
              <a:ea typeface="굴림"/>
            </a:endParaRPr>
          </a:p>
          <a:p>
            <a:pPr marL="365760" indent="-256032" defTabSz="414715" eaLnBrk="0" hangingPunct="0">
              <a:spcBef>
                <a:spcPts val="600"/>
              </a:spcBef>
              <a:buSzPct val="100000"/>
            </a:pPr>
            <a:r>
              <a:rPr lang="en-US" altLang="ko-KR" sz="2200" kern="0" dirty="0">
                <a:solidFill>
                  <a:srgbClr val="000000"/>
                </a:solidFill>
                <a:ea typeface="굴림"/>
              </a:rPr>
              <a:t>Those who </a:t>
            </a:r>
            <a:r>
              <a:rPr lang="en-US" altLang="ko-KR" sz="2200" kern="0" dirty="0">
                <a:solidFill>
                  <a:srgbClr val="008ACC"/>
                </a:solidFill>
                <a:ea typeface="굴림"/>
              </a:rPr>
              <a:t>knowingly or willfully infringe </a:t>
            </a:r>
            <a:r>
              <a:rPr lang="en-US" altLang="ko-KR" sz="2200" kern="0" dirty="0">
                <a:solidFill>
                  <a:srgbClr val="000000"/>
                </a:solidFill>
                <a:ea typeface="굴림"/>
              </a:rPr>
              <a:t>another party’s patents will be liable for </a:t>
            </a:r>
            <a:r>
              <a:rPr lang="en-US" altLang="ko-KR" sz="2200" kern="0" dirty="0">
                <a:solidFill>
                  <a:srgbClr val="008ACC"/>
                </a:solidFill>
                <a:ea typeface="굴림"/>
              </a:rPr>
              <a:t>up to three times </a:t>
            </a:r>
            <a:r>
              <a:rPr lang="en-US" altLang="ko-KR" sz="2200" kern="0" dirty="0">
                <a:solidFill>
                  <a:srgbClr val="000000"/>
                </a:solidFill>
                <a:ea typeface="굴림"/>
              </a:rPr>
              <a:t>the amount determined as </a:t>
            </a:r>
            <a:r>
              <a:rPr lang="en-US" altLang="ko-KR" sz="2200" kern="0" dirty="0" smtClean="0">
                <a:solidFill>
                  <a:srgbClr val="000000"/>
                </a:solidFill>
                <a:ea typeface="굴림"/>
              </a:rPr>
              <a:t>damages</a:t>
            </a:r>
            <a:endParaRPr lang="en-US" altLang="ko-KR" sz="2200" kern="0" dirty="0">
              <a:solidFill>
                <a:srgbClr val="000000"/>
              </a:solidFill>
              <a:ea typeface="굴림"/>
            </a:endParaRPr>
          </a:p>
          <a:p>
            <a:pPr marL="365760" indent="-256032" defTabSz="414715" eaLnBrk="0" hangingPunct="0">
              <a:spcBef>
                <a:spcPts val="600"/>
              </a:spcBef>
              <a:buSzPct val="100000"/>
            </a:pPr>
            <a:r>
              <a:rPr lang="en-US" altLang="ko-KR" sz="2200" kern="0" dirty="0">
                <a:solidFill>
                  <a:srgbClr val="000000"/>
                </a:solidFill>
                <a:ea typeface="굴림"/>
              </a:rPr>
              <a:t>8 Factors to be considered when determining the amount of punitive damages</a:t>
            </a:r>
          </a:p>
          <a:p>
            <a:pPr marL="737107" lvl="1" indent="-315066" defTabSz="414715" eaLnBrk="0" fontAlgn="base" hangingPunct="0">
              <a:lnSpc>
                <a:spcPct val="101000"/>
              </a:lnSpc>
              <a:spcBef>
                <a:spcPts val="508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altLang="ko-KR" sz="1600" kern="0" dirty="0">
                <a:solidFill>
                  <a:srgbClr val="000000"/>
                </a:solidFill>
                <a:ea typeface="굴림"/>
              </a:rPr>
              <a:t>Whether the infringer holds a dominant position over the patentee</a:t>
            </a:r>
          </a:p>
          <a:p>
            <a:pPr marL="737107" lvl="1" indent="-315066" defTabSz="414715" eaLnBrk="0" fontAlgn="base" hangingPunct="0">
              <a:lnSpc>
                <a:spcPct val="101000"/>
              </a:lnSpc>
              <a:spcBef>
                <a:spcPts val="508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altLang="ko-KR" sz="1600" kern="0" dirty="0">
                <a:solidFill>
                  <a:srgbClr val="000000"/>
                </a:solidFill>
                <a:ea typeface="굴림"/>
              </a:rPr>
              <a:t>The degree of willfulness or awareness of the severity of harm caused by </a:t>
            </a:r>
            <a:r>
              <a:rPr lang="en-US" altLang="ko-KR" sz="1600" kern="0" dirty="0" smtClean="0">
                <a:solidFill>
                  <a:srgbClr val="000000"/>
                </a:solidFill>
                <a:ea typeface="굴림"/>
              </a:rPr>
              <a:t>the</a:t>
            </a:r>
            <a:br>
              <a:rPr lang="en-US" altLang="ko-KR" sz="1600" kern="0" dirty="0" smtClean="0">
                <a:solidFill>
                  <a:srgbClr val="000000"/>
                </a:solidFill>
                <a:ea typeface="굴림"/>
              </a:rPr>
            </a:br>
            <a:r>
              <a:rPr lang="en-US" altLang="ko-KR" sz="1600" kern="0" dirty="0" smtClean="0">
                <a:solidFill>
                  <a:srgbClr val="000000"/>
                </a:solidFill>
                <a:ea typeface="굴림"/>
              </a:rPr>
              <a:t>infringement</a:t>
            </a:r>
            <a:endParaRPr lang="en-US" altLang="ko-KR" sz="1600" kern="0" dirty="0">
              <a:solidFill>
                <a:srgbClr val="000000"/>
              </a:solidFill>
              <a:ea typeface="굴림"/>
            </a:endParaRPr>
          </a:p>
          <a:p>
            <a:pPr marL="737107" lvl="1" indent="-315066" defTabSz="414715" eaLnBrk="0" fontAlgn="base" hangingPunct="0">
              <a:lnSpc>
                <a:spcPct val="101000"/>
              </a:lnSpc>
              <a:spcBef>
                <a:spcPts val="508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altLang="ko-KR" sz="1600" kern="0" dirty="0">
                <a:solidFill>
                  <a:srgbClr val="000000"/>
                </a:solidFill>
                <a:ea typeface="굴림"/>
              </a:rPr>
              <a:t>The degree of damage</a:t>
            </a:r>
          </a:p>
          <a:p>
            <a:pPr marL="737107" lvl="1" indent="-315066" defTabSz="414715" eaLnBrk="0" fontAlgn="base" hangingPunct="0">
              <a:lnSpc>
                <a:spcPct val="101000"/>
              </a:lnSpc>
              <a:spcBef>
                <a:spcPts val="508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altLang="ko-KR" sz="1600" kern="0" dirty="0">
                <a:solidFill>
                  <a:srgbClr val="000000"/>
                </a:solidFill>
                <a:ea typeface="굴림"/>
              </a:rPr>
              <a:t>The degree of profit the infringer gained from the infringement</a:t>
            </a:r>
          </a:p>
          <a:p>
            <a:pPr marL="737107" lvl="1" indent="-315066" defTabSz="414715" eaLnBrk="0" fontAlgn="base" hangingPunct="0">
              <a:lnSpc>
                <a:spcPct val="101000"/>
              </a:lnSpc>
              <a:spcBef>
                <a:spcPts val="508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altLang="ko-KR" sz="1600" kern="0" dirty="0">
                <a:solidFill>
                  <a:srgbClr val="000000"/>
                </a:solidFill>
                <a:ea typeface="굴림"/>
              </a:rPr>
              <a:t>The duration and frequency of the infringement</a:t>
            </a:r>
          </a:p>
          <a:p>
            <a:pPr marL="737107" lvl="1" indent="-315066" defTabSz="414715" eaLnBrk="0" fontAlgn="base" hangingPunct="0">
              <a:lnSpc>
                <a:spcPct val="101000"/>
              </a:lnSpc>
              <a:spcBef>
                <a:spcPts val="508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altLang="ko-KR" sz="1600" kern="0" dirty="0">
                <a:solidFill>
                  <a:srgbClr val="000000"/>
                </a:solidFill>
                <a:ea typeface="굴림"/>
              </a:rPr>
              <a:t>Penalties imposed for the infringement (in case of, e.g., parallel criminal prosecution)</a:t>
            </a:r>
          </a:p>
          <a:p>
            <a:pPr marL="737107" lvl="1" indent="-315066" defTabSz="414715" eaLnBrk="0" fontAlgn="base" hangingPunct="0">
              <a:lnSpc>
                <a:spcPct val="101000"/>
              </a:lnSpc>
              <a:spcBef>
                <a:spcPts val="508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altLang="ko-KR" sz="1600" kern="0" dirty="0">
                <a:solidFill>
                  <a:srgbClr val="000000"/>
                </a:solidFill>
                <a:ea typeface="굴림"/>
              </a:rPr>
              <a:t>Financial status of the infringer</a:t>
            </a:r>
          </a:p>
          <a:p>
            <a:pPr marL="737107" lvl="1" indent="-315066" defTabSz="414715" eaLnBrk="0" fontAlgn="base" hangingPunct="0">
              <a:lnSpc>
                <a:spcPct val="101000"/>
              </a:lnSpc>
              <a:spcBef>
                <a:spcPts val="508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altLang="ko-KR" sz="1600" kern="0" dirty="0">
                <a:solidFill>
                  <a:srgbClr val="000000"/>
                </a:solidFill>
                <a:ea typeface="굴림"/>
              </a:rPr>
              <a:t>The infringer’s efforts to mitigate the damage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55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r>
              <a:rPr lang="en-US" dirty="0" smtClean="0"/>
              <a:t>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343400"/>
          </a:xfrm>
        </p:spPr>
        <p:txBody>
          <a:bodyPr/>
          <a:lstStyle/>
          <a:p>
            <a:pPr marL="365760" lvl="0" indent="-256032">
              <a:spcBef>
                <a:spcPts val="600"/>
              </a:spcBef>
            </a:pPr>
            <a:r>
              <a:rPr lang="en-US" sz="2600" dirty="0">
                <a:solidFill>
                  <a:prstClr val="black"/>
                </a:solidFill>
              </a:rPr>
              <a:t>Amended Patent Law expected to be in force within this year.</a:t>
            </a:r>
          </a:p>
          <a:p>
            <a:pPr marL="660591" lvl="2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</a:rPr>
              <a:t>Punitive </a:t>
            </a:r>
            <a:r>
              <a:rPr lang="en-US" sz="2000" dirty="0" smtClean="0">
                <a:solidFill>
                  <a:prstClr val="black"/>
                </a:solidFill>
              </a:rPr>
              <a:t>damage: up </a:t>
            </a:r>
            <a:r>
              <a:rPr lang="en-US" sz="2000" dirty="0">
                <a:solidFill>
                  <a:prstClr val="black"/>
                </a:solidFill>
              </a:rPr>
              <a:t>to 5 times; Proof burden easily shifted to infringer</a:t>
            </a:r>
          </a:p>
          <a:p>
            <a:pPr marL="660591" lvl="2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</a:rPr>
              <a:t>Patent claiming a new drug gets 5  years of </a:t>
            </a:r>
            <a:r>
              <a:rPr lang="en-US" sz="2000" dirty="0" smtClean="0">
                <a:solidFill>
                  <a:prstClr val="black"/>
                </a:solidFill>
              </a:rPr>
              <a:t>additional protection</a:t>
            </a:r>
            <a:endParaRPr lang="en-US" sz="2000" dirty="0">
              <a:solidFill>
                <a:prstClr val="black"/>
              </a:solidFill>
            </a:endParaRPr>
          </a:p>
          <a:p>
            <a:pPr marL="660591" lvl="2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</a:rPr>
              <a:t>Online service provider’s joint tort liability</a:t>
            </a:r>
          </a:p>
          <a:p>
            <a:pPr marL="660591" lvl="2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</a:rPr>
              <a:t>Open license</a:t>
            </a:r>
          </a:p>
          <a:p>
            <a:pPr marL="365760" lvl="0" indent="-256032">
              <a:spcBef>
                <a:spcPts val="600"/>
              </a:spcBef>
            </a:pPr>
            <a:r>
              <a:rPr lang="en-US" sz="2600" dirty="0">
                <a:solidFill>
                  <a:prstClr val="black"/>
                </a:solidFill>
              </a:rPr>
              <a:t>Second instance of patent, UM, Plant Variety, software, technical know-how, layout design of IC etc. are </a:t>
            </a:r>
            <a:r>
              <a:rPr lang="en-US" sz="2600" dirty="0" smtClean="0">
                <a:solidFill>
                  <a:prstClr val="black"/>
                </a:solidFill>
              </a:rPr>
              <a:t>concentrated </a:t>
            </a:r>
            <a:r>
              <a:rPr lang="en-US" sz="2600" dirty="0">
                <a:solidFill>
                  <a:prstClr val="black"/>
                </a:solidFill>
              </a:rPr>
              <a:t>to the supreme court.</a:t>
            </a:r>
          </a:p>
          <a:p>
            <a:pPr marL="365760" lvl="0" indent="-256032">
              <a:spcBef>
                <a:spcPts val="600"/>
              </a:spcBef>
            </a:pPr>
            <a:r>
              <a:rPr lang="en-US" sz="2600" dirty="0">
                <a:solidFill>
                  <a:prstClr val="black"/>
                </a:solidFill>
              </a:rPr>
              <a:t>Patent re-examination board canceled.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63229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r>
              <a:rPr lang="en-US" dirty="0" smtClean="0"/>
              <a:t>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Could you give us some practical tips that could be helpful to a U.S. client preparing to file/or in the process of filing a patent application in your </a:t>
            </a:r>
            <a:r>
              <a:rPr lang="en-US" sz="4000" dirty="0" smtClean="0"/>
              <a:t>country?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546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r>
              <a:rPr lang="en-US" dirty="0" smtClean="0"/>
              <a:t>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4343400"/>
          </a:xfrm>
        </p:spPr>
        <p:txBody>
          <a:bodyPr/>
          <a:lstStyle/>
          <a:p>
            <a:pPr marL="365760" lvl="0" indent="-256032" fontAlgn="base">
              <a:spcBef>
                <a:spcPts val="600"/>
              </a:spcBef>
              <a:spcAft>
                <a:spcPct val="0"/>
              </a:spcAft>
            </a:pPr>
            <a:r>
              <a:rPr lang="en-US" sz="2200" dirty="0">
                <a:solidFill>
                  <a:prstClr val="black"/>
                </a:solidFill>
                <a:latin typeface="Arial" charset="0"/>
                <a:sym typeface="Wingdings" pitchFamily="2" charset="2"/>
              </a:rPr>
              <a:t>Formalities in claim drafting</a:t>
            </a:r>
          </a:p>
          <a:p>
            <a:pPr marL="660591" lvl="2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prstClr val="black"/>
                </a:solidFill>
                <a:latin typeface="Arial" charset="0"/>
                <a:sym typeface="Wingdings" pitchFamily="2" charset="2"/>
              </a:rPr>
              <a:t>One independent claim per category  divisional application</a:t>
            </a:r>
          </a:p>
          <a:p>
            <a:pPr marL="660591" lvl="2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prstClr val="black"/>
                </a:solidFill>
                <a:latin typeface="Arial" charset="0"/>
                <a:sym typeface="Wingdings" pitchFamily="2" charset="2"/>
              </a:rPr>
              <a:t>Multiple dependencies are no problem  no additional costs</a:t>
            </a:r>
          </a:p>
          <a:p>
            <a:pPr marL="660591" lvl="2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prstClr val="black"/>
                </a:solidFill>
                <a:latin typeface="Arial" charset="0"/>
                <a:sym typeface="Wingdings" pitchFamily="2" charset="2"/>
              </a:rPr>
              <a:t>Claim fees for the 16th and each additional claim</a:t>
            </a:r>
          </a:p>
          <a:p>
            <a:pPr marL="365760" lvl="0" indent="-256032" fontAlgn="base">
              <a:spcBef>
                <a:spcPts val="600"/>
              </a:spcBef>
              <a:spcAft>
                <a:spcPct val="0"/>
              </a:spcAft>
            </a:pPr>
            <a:r>
              <a:rPr lang="en-US" sz="2200" dirty="0">
                <a:solidFill>
                  <a:prstClr val="black"/>
                </a:solidFill>
                <a:latin typeface="Arial" charset="0"/>
                <a:sym typeface="Wingdings" pitchFamily="2" charset="2"/>
              </a:rPr>
              <a:t>Amendments to the claims – Disclosure</a:t>
            </a:r>
          </a:p>
          <a:p>
            <a:pPr marL="660591" lvl="2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prstClr val="black"/>
                </a:solidFill>
                <a:latin typeface="Arial" charset="0"/>
                <a:sym typeface="Wingdings" pitchFamily="2" charset="2"/>
              </a:rPr>
              <a:t>Strict in EP practice (inescapable trap); more lenient in DE</a:t>
            </a:r>
          </a:p>
          <a:p>
            <a:pPr marL="365760" lvl="0" indent="-256032" fontAlgn="base">
              <a:spcBef>
                <a:spcPts val="600"/>
              </a:spcBef>
              <a:spcAft>
                <a:spcPct val="0"/>
              </a:spcAft>
            </a:pPr>
            <a:r>
              <a:rPr lang="en-US" sz="2200" dirty="0">
                <a:solidFill>
                  <a:prstClr val="black"/>
                </a:solidFill>
                <a:latin typeface="Arial" charset="0"/>
                <a:sym typeface="Wingdings" pitchFamily="2" charset="2"/>
              </a:rPr>
              <a:t>Arguing inventive step at the EPO</a:t>
            </a:r>
          </a:p>
          <a:p>
            <a:pPr marL="660591" lvl="2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prstClr val="black"/>
                </a:solidFill>
                <a:latin typeface="Arial" charset="0"/>
                <a:sym typeface="Wingdings" pitchFamily="2" charset="2"/>
              </a:rPr>
              <a:t>EP  Use the “problem-solution-approach”!</a:t>
            </a:r>
          </a:p>
          <a:p>
            <a:pPr marL="660591" lvl="2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prstClr val="black"/>
                </a:solidFill>
                <a:latin typeface="Arial" charset="0"/>
                <a:sym typeface="Wingdings" pitchFamily="2" charset="2"/>
              </a:rPr>
              <a:t>Describe advantages of your invention, use your own words</a:t>
            </a:r>
          </a:p>
          <a:p>
            <a:pPr marL="660591" lvl="2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prstClr val="black"/>
                </a:solidFill>
                <a:latin typeface="Arial" charset="0"/>
                <a:sym typeface="Wingdings" pitchFamily="2" charset="2"/>
              </a:rPr>
              <a:t>Describe what the prior art does differently, use your own words</a:t>
            </a:r>
          </a:p>
          <a:p>
            <a:pPr marL="660591" lvl="2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prstClr val="black"/>
                </a:solidFill>
                <a:latin typeface="Arial" charset="0"/>
                <a:sym typeface="Wingdings" pitchFamily="2" charset="2"/>
              </a:rPr>
              <a:t>File history is usually no problem (keep in mind possible cross-link to US)</a:t>
            </a:r>
          </a:p>
          <a:p>
            <a:pPr marL="365760" lvl="0" indent="-256032" fontAlgn="base">
              <a:spcBef>
                <a:spcPts val="600"/>
              </a:spcBef>
              <a:spcAft>
                <a:spcPct val="0"/>
              </a:spcAft>
            </a:pPr>
            <a:r>
              <a:rPr lang="en-US" sz="2200" dirty="0" err="1">
                <a:solidFill>
                  <a:prstClr val="black"/>
                </a:solidFill>
                <a:latin typeface="Arial" charset="0"/>
                <a:sym typeface="Wingdings" pitchFamily="2" charset="2"/>
              </a:rPr>
              <a:t>PCT</a:t>
            </a:r>
            <a:r>
              <a:rPr lang="en-US" sz="2200" dirty="0">
                <a:solidFill>
                  <a:prstClr val="black"/>
                </a:solidFill>
                <a:latin typeface="Arial" charset="0"/>
                <a:sym typeface="Wingdings" pitchFamily="2" charset="2"/>
              </a:rPr>
              <a:t>-EP and </a:t>
            </a:r>
            <a:r>
              <a:rPr lang="en-US" sz="2200" dirty="0" err="1">
                <a:solidFill>
                  <a:prstClr val="black"/>
                </a:solidFill>
                <a:latin typeface="Arial" charset="0"/>
                <a:sym typeface="Wingdings" pitchFamily="2" charset="2"/>
              </a:rPr>
              <a:t>PCT</a:t>
            </a:r>
            <a:r>
              <a:rPr lang="en-US" sz="2200" dirty="0">
                <a:solidFill>
                  <a:prstClr val="black"/>
                </a:solidFill>
                <a:latin typeface="Arial" charset="0"/>
                <a:sym typeface="Wingdings" pitchFamily="2" charset="2"/>
              </a:rPr>
              <a:t>-DE route in parallel; also utility </a:t>
            </a:r>
            <a:r>
              <a:rPr lang="en-US" sz="2200" dirty="0" smtClean="0">
                <a:solidFill>
                  <a:prstClr val="black"/>
                </a:solidFill>
                <a:latin typeface="Arial" charset="0"/>
                <a:sym typeface="Wingdings" pitchFamily="2" charset="2"/>
              </a:rPr>
              <a:t>model</a:t>
            </a:r>
            <a:endParaRPr lang="en-US" sz="2200" dirty="0">
              <a:solidFill>
                <a:prstClr val="black"/>
              </a:solidFill>
              <a:latin typeface="Arial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8138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Japan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534400" cy="4343400"/>
          </a:xfrm>
        </p:spPr>
        <p:txBody>
          <a:bodyPr/>
          <a:lstStyle/>
          <a:p>
            <a:r>
              <a:rPr lang="en-US" altLang="ja-JP" dirty="0"/>
              <a:t>Support requirement stricter than US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ja-JP" dirty="0"/>
              <a:t>Advisable to disclose many embodiments and examples</a:t>
            </a:r>
          </a:p>
          <a:p>
            <a:r>
              <a:rPr lang="en-US" dirty="0" smtClean="0"/>
              <a:t>Lenient Inventive step standard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High grant rate</a:t>
            </a:r>
          </a:p>
        </p:txBody>
      </p:sp>
    </p:spTree>
    <p:extLst>
      <p:ext uri="{BB962C8B-B14F-4D97-AF65-F5344CB8AC3E}">
        <p14:creationId xmlns:p14="http://schemas.microsoft.com/office/powerpoint/2010/main" val="358873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グラフ 3"/>
          <p:cNvGraphicFramePr/>
          <p:nvPr>
            <p:extLst>
              <p:ext uri="{D42A27DB-BD31-4B8C-83A1-F6EECF244321}">
                <p14:modId xmlns:p14="http://schemas.microsoft.com/office/powerpoint/2010/main" val="3830423342"/>
              </p:ext>
            </p:extLst>
          </p:nvPr>
        </p:nvGraphicFramePr>
        <p:xfrm>
          <a:off x="317938" y="1066800"/>
          <a:ext cx="8431924" cy="4398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762000" y="5763399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8163" indent="-538163"/>
            <a:r>
              <a:rPr kumimoji="1" lang="en-US" altLang="ja-JP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Definitions:</a:t>
            </a:r>
          </a:p>
          <a:p>
            <a:pPr marL="538163" indent="-538163"/>
            <a:r>
              <a:rPr kumimoji="1" lang="en-US" altLang="ja-JP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JPO:  	</a:t>
            </a:r>
            <a:r>
              <a:rPr lang="en-US" altLang="ja-JP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kumimoji="1" lang="en-US" altLang="ja-JP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umber of allowed patents / (number of allowed patents + number of refused applications + number of withdrawn/abandoned patent applications that have been </a:t>
            </a:r>
            <a:r>
              <a:rPr lang="en-US" altLang="ja-JP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examined)</a:t>
            </a:r>
          </a:p>
        </p:txBody>
      </p:sp>
      <p:sp>
        <p:nvSpPr>
          <p:cNvPr id="8" name="角丸四角形 7"/>
          <p:cNvSpPr/>
          <p:nvPr/>
        </p:nvSpPr>
        <p:spPr>
          <a:xfrm>
            <a:off x="4990566" y="3962400"/>
            <a:ext cx="3315233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1700" b="0" dirty="0">
                <a:latin typeface="Arial" panose="020B0604020202020204" pitchFamily="34" charset="0"/>
                <a:cs typeface="Arial" panose="020B0604020202020204" pitchFamily="34" charset="0"/>
              </a:rPr>
              <a:t>Reflection of changing judgement over inventive step</a:t>
            </a:r>
            <a:endParaRPr lang="ja-JP" altLang="en-US" sz="17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Japan</a:t>
            </a:r>
            <a:endParaRPr lang="en-US" dirty="0"/>
          </a:p>
        </p:txBody>
      </p:sp>
      <p:sp>
        <p:nvSpPr>
          <p:cNvPr id="13" name="テキスト ボックス 6"/>
          <p:cNvSpPr txBox="1"/>
          <p:nvPr/>
        </p:nvSpPr>
        <p:spPr>
          <a:xfrm>
            <a:off x="762000" y="5562600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8163" indent="-538163"/>
            <a:r>
              <a:rPr kumimoji="1" lang="en-US" altLang="ja-JP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Source:  JPO</a:t>
            </a:r>
          </a:p>
        </p:txBody>
      </p:sp>
    </p:spTree>
    <p:extLst>
      <p:ext uri="{BB962C8B-B14F-4D97-AF65-F5344CB8AC3E}">
        <p14:creationId xmlns:p14="http://schemas.microsoft.com/office/powerpoint/2010/main" val="271883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755576" y="5791200"/>
            <a:ext cx="8159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&lt;Calculation method&gt;</a:t>
            </a:r>
          </a:p>
          <a:p>
            <a:r>
              <a:rPr kumimoji="1" lang="en-US" altLang="ja-JP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Reversal rate at Appeal = (No. of successful appeal cases)/((No. of successful appeal cases) + (No. of unsuccessful appeal cases) + (No. of abandoned or withdrawn appeal cases))</a:t>
            </a:r>
            <a:endParaRPr kumimoji="1" lang="ja-JP" altLang="en-US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グラフ 9"/>
          <p:cNvGraphicFramePr/>
          <p:nvPr>
            <p:extLst>
              <p:ext uri="{D42A27DB-BD31-4B8C-83A1-F6EECF244321}">
                <p14:modId xmlns:p14="http://schemas.microsoft.com/office/powerpoint/2010/main" val="3561879207"/>
              </p:ext>
            </p:extLst>
          </p:nvPr>
        </p:nvGraphicFramePr>
        <p:xfrm>
          <a:off x="431540" y="1182063"/>
          <a:ext cx="8407660" cy="4652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Japan</a:t>
            </a:r>
            <a:endParaRPr lang="en-US" dirty="0"/>
          </a:p>
        </p:txBody>
      </p:sp>
      <p:sp>
        <p:nvSpPr>
          <p:cNvPr id="11" name="テキスト ボックス 6"/>
          <p:cNvSpPr txBox="1"/>
          <p:nvPr/>
        </p:nvSpPr>
        <p:spPr>
          <a:xfrm>
            <a:off x="762000" y="5562600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8163" indent="-538163"/>
            <a:r>
              <a:rPr kumimoji="1" lang="en-US" altLang="ja-JP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Source:  JPO</a:t>
            </a:r>
          </a:p>
        </p:txBody>
      </p:sp>
    </p:spTree>
    <p:extLst>
      <p:ext uri="{BB962C8B-B14F-4D97-AF65-F5344CB8AC3E}">
        <p14:creationId xmlns:p14="http://schemas.microsoft.com/office/powerpoint/2010/main" val="64469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r>
              <a:rPr lang="en-US" dirty="0" smtClean="0"/>
              <a:t>Korea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35" y="1396974"/>
            <a:ext cx="7391165" cy="4929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564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r>
              <a:rPr lang="en-US" dirty="0" smtClean="0"/>
              <a:t>Korea</a:t>
            </a:r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1371601"/>
            <a:ext cx="7391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153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r>
              <a:rPr lang="en-US" dirty="0" smtClean="0"/>
              <a:t>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3400"/>
          </a:xfrm>
        </p:spPr>
        <p:txBody>
          <a:bodyPr/>
          <a:lstStyle/>
          <a:p>
            <a:pPr marL="365760" lvl="0" indent="-256032">
              <a:spcBef>
                <a:spcPts val="600"/>
              </a:spcBef>
            </a:pPr>
            <a:r>
              <a:rPr lang="en-US" dirty="0">
                <a:solidFill>
                  <a:prstClr val="black"/>
                </a:solidFill>
                <a:sym typeface="Wingdings" panose="05000000000000000000" pitchFamily="2" charset="2"/>
              </a:rPr>
              <a:t>Literal support or </a:t>
            </a:r>
            <a:r>
              <a:rPr lang="en-US" dirty="0" smtClean="0">
                <a:solidFill>
                  <a:prstClr val="black"/>
                </a:solidFill>
                <a:sym typeface="Wingdings" panose="05000000000000000000" pitchFamily="2" charset="2"/>
              </a:rPr>
              <a:t>correspondence </a:t>
            </a:r>
            <a:r>
              <a:rPr lang="en-US" dirty="0">
                <a:solidFill>
                  <a:prstClr val="black"/>
                </a:solidFill>
                <a:sym typeface="Wingdings" panose="05000000000000000000" pitchFamily="2" charset="2"/>
              </a:rPr>
              <a:t>between description and claims</a:t>
            </a:r>
          </a:p>
          <a:p>
            <a:pPr marL="832041" lvl="2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sym typeface="Wingdings" panose="05000000000000000000" pitchFamily="2" charset="2"/>
              </a:rPr>
              <a:t>have a literal copy of the claims wording in the brief description</a:t>
            </a:r>
          </a:p>
          <a:p>
            <a:pPr marL="832041" lvl="2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sym typeface="Wingdings" panose="05000000000000000000" pitchFamily="2" charset="2"/>
              </a:rPr>
              <a:t>Sufficient embodiments to support claims</a:t>
            </a:r>
          </a:p>
          <a:p>
            <a:pPr marL="365760" lvl="0" indent="-256032">
              <a:spcBef>
                <a:spcPts val="600"/>
              </a:spcBef>
            </a:pPr>
            <a:r>
              <a:rPr lang="en-US" dirty="0">
                <a:solidFill>
                  <a:prstClr val="black"/>
                </a:solidFill>
                <a:sym typeface="Wingdings" panose="05000000000000000000" pitchFamily="2" charset="2"/>
              </a:rPr>
              <a:t>No broken lines in design;</a:t>
            </a:r>
          </a:p>
          <a:p>
            <a:pPr marL="365760" lvl="0" indent="-256032">
              <a:spcBef>
                <a:spcPts val="600"/>
              </a:spcBef>
            </a:pPr>
            <a:r>
              <a:rPr lang="en-US" dirty="0">
                <a:solidFill>
                  <a:prstClr val="black"/>
                </a:solidFill>
                <a:sym typeface="Wingdings" panose="05000000000000000000" pitchFamily="2" charset="2"/>
              </a:rPr>
              <a:t>Patent and UM in parallel </a:t>
            </a:r>
          </a:p>
          <a:p>
            <a:pPr marL="717741" lvl="2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sym typeface="Wingdings" panose="05000000000000000000" pitchFamily="2" charset="2"/>
              </a:rPr>
              <a:t>same applicant on same day;</a:t>
            </a:r>
          </a:p>
          <a:p>
            <a:pPr marL="717741" lvl="2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sym typeface="Wingdings" panose="05000000000000000000" pitchFamily="2" charset="2"/>
              </a:rPr>
              <a:t>no method claims in UM</a:t>
            </a:r>
          </a:p>
          <a:p>
            <a:pPr marL="365760" indent="-256032">
              <a:spcBef>
                <a:spcPts val="600"/>
              </a:spcBef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7500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839200" cy="1066800"/>
          </a:xfrm>
        </p:spPr>
        <p:txBody>
          <a:bodyPr>
            <a:noAutofit/>
          </a:bodyPr>
          <a:lstStyle/>
          <a:p>
            <a:r>
              <a:rPr lang="en-US" dirty="0" smtClean="0"/>
              <a:t>Peter Chun, from MUHANN in Korea</a:t>
            </a:r>
            <a:endParaRPr lang="en-US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7772400" cy="4967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656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r>
              <a:rPr lang="en-US" dirty="0" smtClean="0"/>
              <a:t>Question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48600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Could you explain the basics of the opposition and invalidation procedures in your </a:t>
            </a:r>
            <a:r>
              <a:rPr lang="en-US" sz="4000" dirty="0" smtClean="0"/>
              <a:t>country?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6068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971549"/>
            <a:ext cx="7239000" cy="5429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r>
              <a:rPr lang="en-US" dirty="0" smtClean="0"/>
              <a:t>Europe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2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971548"/>
            <a:ext cx="7391401" cy="5429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r>
              <a:rPr lang="en-US" dirty="0" smtClean="0"/>
              <a:t>Germany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60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/>
          <a:lstStyle/>
          <a:p>
            <a:r>
              <a:rPr lang="en-US" dirty="0" smtClean="0"/>
              <a:t>Japan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DD4E1-4F04-490B-BDA1-5CBD8465FF11}" type="slidenum">
              <a:rPr lang="en-US" altLang="ja-JP" smtClean="0"/>
              <a:pPr/>
              <a:t>23</a:t>
            </a:fld>
            <a:endParaRPr lang="en-US" altLang="ja-JP" dirty="0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189414"/>
              </p:ext>
            </p:extLst>
          </p:nvPr>
        </p:nvGraphicFramePr>
        <p:xfrm>
          <a:off x="76200" y="1198643"/>
          <a:ext cx="8991599" cy="55831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9148"/>
                <a:gridCol w="3702462"/>
                <a:gridCol w="3579989"/>
              </a:tblGrid>
              <a:tr h="312625"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/>
                    </a:p>
                  </a:txBody>
                  <a:tcPr marL="91444" marR="91444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Post-grant Opposition</a:t>
                      </a:r>
                      <a:endParaRPr kumimoji="1" lang="ja-JP" altLang="en-US" sz="1600" dirty="0"/>
                    </a:p>
                  </a:txBody>
                  <a:tcPr marL="91444" marR="91444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Invalidation Procedure</a:t>
                      </a:r>
                      <a:endParaRPr kumimoji="1" lang="ja-JP" altLang="en-US" sz="1600" dirty="0"/>
                    </a:p>
                  </a:txBody>
                  <a:tcPr marL="91444" marR="91444" marT="45718" marB="45718" anchor="ctr"/>
                </a:tc>
              </a:tr>
              <a:tr h="53999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System spirit</a:t>
                      </a:r>
                      <a:endParaRPr kumimoji="1" lang="ja-JP" altLang="en-US" sz="1600" dirty="0"/>
                    </a:p>
                  </a:txBody>
                  <a:tcPr marL="91444" marR="91444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Review of a</a:t>
                      </a:r>
                      <a:r>
                        <a:rPr kumimoji="1" lang="en-US" altLang="ja-JP" sz="1600" baseline="0" dirty="0" smtClean="0"/>
                        <a:t> granted patent in early stage (securing a strong patent right)</a:t>
                      </a:r>
                      <a:endParaRPr kumimoji="1" lang="ja-JP" altLang="en-US" sz="1600" dirty="0"/>
                    </a:p>
                  </a:txBody>
                  <a:tcPr marL="91444" marR="91444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Dispute resolution measure</a:t>
                      </a:r>
                      <a:r>
                        <a:rPr kumimoji="1" lang="en-US" altLang="ja-JP" sz="1600" baseline="0" dirty="0" smtClean="0"/>
                        <a:t> between parties</a:t>
                      </a:r>
                      <a:endParaRPr kumimoji="1" lang="ja-JP" altLang="en-US" sz="1600" dirty="0"/>
                    </a:p>
                  </a:txBody>
                  <a:tcPr marL="91444" marR="91444" marT="45718" marB="45718" anchor="ctr"/>
                </a:tc>
              </a:tr>
              <a:tr h="31262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Who may file?</a:t>
                      </a:r>
                      <a:endParaRPr kumimoji="1" lang="ja-JP" altLang="en-US" sz="1600" dirty="0"/>
                    </a:p>
                  </a:txBody>
                  <a:tcPr marL="91444" marR="91444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Anyone</a:t>
                      </a:r>
                      <a:endParaRPr kumimoji="1" lang="ja-JP" altLang="en-US" sz="1600" dirty="0"/>
                    </a:p>
                  </a:txBody>
                  <a:tcPr marL="91444" marR="91444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Party having</a:t>
                      </a:r>
                      <a:r>
                        <a:rPr kumimoji="1" lang="en-US" altLang="ja-JP" sz="1600" baseline="0" dirty="0" smtClean="0"/>
                        <a:t> interest</a:t>
                      </a:r>
                      <a:endParaRPr kumimoji="1" lang="ja-JP" altLang="en-US" sz="1600" dirty="0"/>
                    </a:p>
                  </a:txBody>
                  <a:tcPr marL="91444" marR="91444" marT="45718" marB="45718" anchor="ctr"/>
                </a:tc>
              </a:tr>
              <a:tr h="53999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Where to file?</a:t>
                      </a:r>
                      <a:endParaRPr kumimoji="1" lang="ja-JP" altLang="en-US" sz="1600" dirty="0"/>
                    </a:p>
                  </a:txBody>
                  <a:tcPr marL="91444" marR="91444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Patent Office (board of three examiner)</a:t>
                      </a:r>
                      <a:endParaRPr kumimoji="1" lang="ja-JP" altLang="en-US" sz="1600" dirty="0"/>
                    </a:p>
                  </a:txBody>
                  <a:tcPr marL="91444" marR="91444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Patent Office (board of three examiner)</a:t>
                      </a:r>
                      <a:endParaRPr kumimoji="1" lang="ja-JP" altLang="en-US" sz="1600" dirty="0"/>
                    </a:p>
                  </a:txBody>
                  <a:tcPr marL="91444" marR="91444" marT="45718" marB="45718" anchor="ctr"/>
                </a:tc>
              </a:tr>
              <a:tr h="53999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When to file?</a:t>
                      </a:r>
                      <a:endParaRPr kumimoji="1" lang="ja-JP" altLang="en-US" sz="1600" dirty="0"/>
                    </a:p>
                  </a:txBody>
                  <a:tcPr marL="91444" marR="91444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Within 6 months after publication of patent registration</a:t>
                      </a:r>
                      <a:endParaRPr kumimoji="1" lang="ja-JP" altLang="en-US" sz="1600" dirty="0"/>
                    </a:p>
                  </a:txBody>
                  <a:tcPr marL="91444" marR="91444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Anytime </a:t>
                      </a:r>
                    </a:p>
                  </a:txBody>
                  <a:tcPr marL="91444" marR="91444" marT="45718" marB="45718" anchor="ctr"/>
                </a:tc>
              </a:tr>
              <a:tr h="31262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Reason?</a:t>
                      </a:r>
                      <a:endParaRPr kumimoji="1" lang="ja-JP" altLang="en-US" sz="1600" dirty="0"/>
                    </a:p>
                  </a:txBody>
                  <a:tcPr marL="91444" marR="91444" marT="45718" marB="45718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Novelty, inventive step, clarity, support requirement, new matter</a:t>
                      </a:r>
                      <a:endParaRPr kumimoji="1" lang="ja-JP" altLang="en-US" sz="1600" dirty="0"/>
                    </a:p>
                  </a:txBody>
                  <a:tcPr marL="91444" marR="91444" marT="45718" marB="45718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600" dirty="0" smtClean="0"/>
                    </a:p>
                  </a:txBody>
                  <a:tcPr marL="91444" marR="91444" marT="45718" marB="45718" anchor="ctr"/>
                </a:tc>
              </a:tr>
              <a:tr h="53999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Involvement</a:t>
                      </a:r>
                      <a:r>
                        <a:rPr kumimoji="1" lang="en-US" altLang="ja-JP" sz="1600" baseline="0" dirty="0" smtClean="0"/>
                        <a:t> of requester?</a:t>
                      </a:r>
                      <a:endParaRPr kumimoji="1" lang="ja-JP" altLang="en-US" sz="1600" dirty="0"/>
                    </a:p>
                  </a:txBody>
                  <a:tcPr marL="91444" marR="91444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Limited</a:t>
                      </a:r>
                      <a:endParaRPr kumimoji="1" lang="ja-JP" altLang="en-US" sz="1600" dirty="0"/>
                    </a:p>
                  </a:txBody>
                  <a:tcPr marL="91444" marR="91444" marT="45718" marB="4571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/>
                        <a:t>Inter-</a:t>
                      </a:r>
                      <a:r>
                        <a:rPr kumimoji="1" lang="en-US" altLang="ja-JP" sz="1600" dirty="0" err="1" smtClean="0"/>
                        <a:t>partes</a:t>
                      </a:r>
                      <a:r>
                        <a:rPr kumimoji="1" lang="en-US" altLang="ja-JP" sz="1600" dirty="0" smtClean="0"/>
                        <a:t> procedure</a:t>
                      </a:r>
                      <a:endParaRPr kumimoji="1" lang="ja-JP" altLang="en-US" sz="1600" dirty="0"/>
                    </a:p>
                  </a:txBody>
                  <a:tcPr marL="91444" marR="91444" marT="45718" marB="45718" anchor="ctr"/>
                </a:tc>
              </a:tr>
              <a:tr h="76735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Average Pendency Period</a:t>
                      </a:r>
                      <a:endParaRPr kumimoji="1" lang="ja-JP" altLang="en-US" sz="1600" dirty="0"/>
                    </a:p>
                  </a:txBody>
                  <a:tcPr marL="91444" marR="91444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7.2 months (2017)</a:t>
                      </a:r>
                      <a:endParaRPr kumimoji="1" lang="ja-JP" altLang="en-US" sz="1600" dirty="0"/>
                    </a:p>
                  </a:txBody>
                  <a:tcPr marL="91444" marR="91444" marT="45718" marB="4571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/>
                        <a:t>10.6 months (2017)</a:t>
                      </a:r>
                      <a:endParaRPr kumimoji="1" lang="ja-JP" altLang="en-US" sz="1600" dirty="0"/>
                    </a:p>
                  </a:txBody>
                  <a:tcPr marL="91444" marR="91444" marT="45718" marB="45718" anchor="ctr"/>
                </a:tc>
              </a:tr>
              <a:tr h="31262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Success rate</a:t>
                      </a:r>
                      <a:endParaRPr kumimoji="1" lang="ja-JP" altLang="en-US" sz="1600" dirty="0"/>
                    </a:p>
                  </a:txBody>
                  <a:tcPr marL="91444" marR="91444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10% (2015-2017)</a:t>
                      </a:r>
                      <a:endParaRPr kumimoji="1" lang="ja-JP" altLang="en-US" sz="1600" dirty="0"/>
                    </a:p>
                  </a:txBody>
                  <a:tcPr marL="91444" marR="91444" marT="45718" marB="4571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/>
                        <a:t>24.5% (2017)</a:t>
                      </a:r>
                      <a:endParaRPr kumimoji="1" lang="ja-JP" altLang="en-US" sz="1600" dirty="0"/>
                    </a:p>
                  </a:txBody>
                  <a:tcPr marL="91444" marR="91444" marT="45718" marB="45718" anchor="ctr"/>
                </a:tc>
              </a:tr>
              <a:tr h="31262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Attorney’s fee</a:t>
                      </a:r>
                      <a:endParaRPr kumimoji="1" lang="ja-JP" altLang="en-US" sz="1600" dirty="0"/>
                    </a:p>
                  </a:txBody>
                  <a:tcPr marL="91444" marR="91444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USD3,000 – 4,000</a:t>
                      </a:r>
                      <a:endParaRPr kumimoji="1" lang="ja-JP" altLang="en-US" sz="1600" dirty="0"/>
                    </a:p>
                  </a:txBody>
                  <a:tcPr marL="91444" marR="91444" marT="45718" marB="4571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/>
                        <a:t>USD10,000 </a:t>
                      </a:r>
                      <a:r>
                        <a:rPr kumimoji="1" lang="en-US" altLang="ja-JP" sz="1600" baseline="0" dirty="0" smtClean="0"/>
                        <a:t>-</a:t>
                      </a:r>
                      <a:r>
                        <a:rPr kumimoji="1" lang="en-US" altLang="ja-JP" sz="1600" dirty="0" smtClean="0"/>
                        <a:t> 15,000</a:t>
                      </a:r>
                      <a:endParaRPr kumimoji="1" lang="ja-JP" altLang="en-US" sz="1600" dirty="0"/>
                    </a:p>
                  </a:txBody>
                  <a:tcPr marL="91444" marR="91444" marT="45718" marB="45718" anchor="ctr"/>
                </a:tc>
              </a:tr>
              <a:tr h="76735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Appeal</a:t>
                      </a:r>
                      <a:endParaRPr kumimoji="1" lang="ja-JP" altLang="en-US" sz="1600" dirty="0"/>
                    </a:p>
                  </a:txBody>
                  <a:tcPr marL="91444" marR="91444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Only patentee may appeal to High</a:t>
                      </a:r>
                      <a:r>
                        <a:rPr kumimoji="1" lang="en-US" altLang="ja-JP" sz="1600" baseline="0" dirty="0" smtClean="0"/>
                        <a:t> Court</a:t>
                      </a:r>
                      <a:endParaRPr kumimoji="1" lang="en-US" altLang="ja-JP" sz="1600" dirty="0" smtClean="0"/>
                    </a:p>
                    <a:p>
                      <a:pPr algn="ctr"/>
                      <a:r>
                        <a:rPr kumimoji="1" lang="en-US" altLang="ja-JP" sz="1600" dirty="0" smtClean="0"/>
                        <a:t>(against Patent Office)</a:t>
                      </a:r>
                      <a:endParaRPr kumimoji="1" lang="ja-JP" altLang="en-US" sz="1600" dirty="0"/>
                    </a:p>
                  </a:txBody>
                  <a:tcPr marL="91444" marR="91444" marT="45718" marB="4571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/>
                        <a:t>Either party may appeal to High Court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/>
                        <a:t>(against each other)</a:t>
                      </a:r>
                      <a:endParaRPr kumimoji="1" lang="ja-JP" altLang="en-US" sz="1600" dirty="0"/>
                    </a:p>
                  </a:txBody>
                  <a:tcPr marL="91444" marR="91444" marT="45718" marB="45718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410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グラフ 3"/>
          <p:cNvGraphicFramePr/>
          <p:nvPr>
            <p:extLst>
              <p:ext uri="{D42A27DB-BD31-4B8C-83A1-F6EECF244321}">
                <p14:modId xmlns:p14="http://schemas.microsoft.com/office/powerpoint/2010/main" val="3740434719"/>
              </p:ext>
            </p:extLst>
          </p:nvPr>
        </p:nvGraphicFramePr>
        <p:xfrm>
          <a:off x="457200" y="1388697"/>
          <a:ext cx="8534400" cy="4277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533400" y="5879013"/>
            <a:ext cx="7702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8163" indent="-538163"/>
            <a:r>
              <a:rPr kumimoji="1" lang="en-US" altLang="ja-JP" sz="1200" b="0" dirty="0" smtClean="0">
                <a:latin typeface="Calibri" pitchFamily="34" charset="0"/>
                <a:cs typeface="Calibri" pitchFamily="34" charset="0"/>
              </a:rPr>
              <a:t>Definitions</a:t>
            </a:r>
          </a:p>
          <a:p>
            <a:pPr marL="538163" indent="-538163"/>
            <a:r>
              <a:rPr kumimoji="1" lang="en-US" altLang="ja-JP" sz="1200" b="0" dirty="0" smtClean="0">
                <a:latin typeface="Calibri" pitchFamily="34" charset="0"/>
                <a:cs typeface="Calibri" pitchFamily="34" charset="0"/>
              </a:rPr>
              <a:t>JPO:  	</a:t>
            </a:r>
            <a:r>
              <a:rPr lang="en-US" altLang="ja-JP" sz="1200" b="0" dirty="0" smtClean="0">
                <a:latin typeface="Calibri" pitchFamily="34" charset="0"/>
                <a:cs typeface="Calibri" pitchFamily="34" charset="0"/>
              </a:rPr>
              <a:t>n</a:t>
            </a:r>
            <a:r>
              <a:rPr kumimoji="1" lang="en-US" altLang="ja-JP" sz="1200" b="0" dirty="0" smtClean="0">
                <a:latin typeface="Calibri" pitchFamily="34" charset="0"/>
                <a:cs typeface="Calibri" pitchFamily="34" charset="0"/>
              </a:rPr>
              <a:t>umber of invalidated patents (including partially invalidated patents) / (number of invalidated patents + number of unsuccessful invalidation requests (excluding withdrawn requests)</a:t>
            </a:r>
            <a:r>
              <a:rPr lang="en-US" altLang="ja-JP" sz="1200" b="0" dirty="0" smtClean="0">
                <a:latin typeface="Calibri" pitchFamily="34" charset="0"/>
                <a:cs typeface="Calibri" pitchFamily="34" charset="0"/>
              </a:rPr>
              <a:t>)</a:t>
            </a:r>
          </a:p>
        </p:txBody>
      </p:sp>
      <p:sp>
        <p:nvSpPr>
          <p:cNvPr id="8" name="角丸四角形 7"/>
          <p:cNvSpPr/>
          <p:nvPr/>
        </p:nvSpPr>
        <p:spPr>
          <a:xfrm>
            <a:off x="685800" y="4267200"/>
            <a:ext cx="3382144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b="0" dirty="0">
                <a:latin typeface="Arial" panose="020B0604020202020204" pitchFamily="34" charset="0"/>
                <a:cs typeface="Arial" panose="020B0604020202020204" pitchFamily="34" charset="0"/>
              </a:rPr>
              <a:t>Reflection of changing judgement over inventive step</a:t>
            </a:r>
            <a:endParaRPr lang="ja-JP" alt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Japan</a:t>
            </a:r>
            <a:endParaRPr lang="en-US" dirty="0"/>
          </a:p>
        </p:txBody>
      </p:sp>
      <p:sp>
        <p:nvSpPr>
          <p:cNvPr id="11" name="テキスト ボックス 6"/>
          <p:cNvSpPr txBox="1"/>
          <p:nvPr/>
        </p:nvSpPr>
        <p:spPr>
          <a:xfrm>
            <a:off x="539824" y="5666601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8163" indent="-538163"/>
            <a:r>
              <a:rPr kumimoji="1" lang="en-US" altLang="ja-JP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Source:  JPO</a:t>
            </a:r>
          </a:p>
        </p:txBody>
      </p:sp>
    </p:spTree>
    <p:extLst>
      <p:ext uri="{BB962C8B-B14F-4D97-AF65-F5344CB8AC3E}">
        <p14:creationId xmlns:p14="http://schemas.microsoft.com/office/powerpoint/2010/main" val="419698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r>
              <a:rPr lang="en-US" dirty="0" smtClean="0"/>
              <a:t>Korea</a:t>
            </a:r>
            <a:endParaRPr 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8"/>
          <a:stretch/>
        </p:blipFill>
        <p:spPr bwMode="auto">
          <a:xfrm>
            <a:off x="152400" y="1371600"/>
            <a:ext cx="8781393" cy="4882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81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9067800" cy="914400"/>
          </a:xfrm>
        </p:spPr>
        <p:txBody>
          <a:bodyPr/>
          <a:lstStyle/>
          <a:p>
            <a:pPr>
              <a:spcAft>
                <a:spcPct val="50000"/>
              </a:spcAft>
            </a:pPr>
            <a:r>
              <a:rPr lang="en-US" altLang="zh-CN" dirty="0" smtClean="0">
                <a:ea typeface="宋体" panose="02010600030101010101" pitchFamily="2" charset="-122"/>
              </a:rPr>
              <a:t>China – </a:t>
            </a:r>
            <a:r>
              <a:rPr lang="en-US" altLang="zh-CN" sz="3200" dirty="0" smtClean="0">
                <a:ea typeface="宋体" panose="02010600030101010101" pitchFamily="2" charset="-122"/>
              </a:rPr>
              <a:t>Invalidation in general; No opposition</a:t>
            </a:r>
            <a:endParaRPr lang="en-US" altLang="zh-CN" sz="3200" dirty="0">
              <a:ea typeface="宋体" panose="02010600030101010101" pitchFamily="2" charset="-122"/>
            </a:endParaRPr>
          </a:p>
        </p:txBody>
      </p:sp>
      <p:graphicFrame>
        <p:nvGraphicFramePr>
          <p:cNvPr id="2" name="图示 1"/>
          <p:cNvGraphicFramePr/>
          <p:nvPr>
            <p:extLst>
              <p:ext uri="{D42A27DB-BD31-4B8C-83A1-F6EECF244321}">
                <p14:modId xmlns:p14="http://schemas.microsoft.com/office/powerpoint/2010/main" val="1908607668"/>
              </p:ext>
            </p:extLst>
          </p:nvPr>
        </p:nvGraphicFramePr>
        <p:xfrm>
          <a:off x="1066800" y="1828800"/>
          <a:ext cx="7010296" cy="3022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90683" y="4618303"/>
            <a:ext cx="838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4923ED"/>
                </a:solidFill>
              </a:rPr>
              <a:t>Around 1 month</a:t>
            </a:r>
            <a:endParaRPr lang="zh-CN" altLang="en-US" sz="1200" dirty="0">
              <a:solidFill>
                <a:srgbClr val="4923ED"/>
              </a:solidFill>
            </a:endParaRPr>
          </a:p>
        </p:txBody>
      </p:sp>
      <p:cxnSp>
        <p:nvCxnSpPr>
          <p:cNvPr id="5" name="直接连接符 4"/>
          <p:cNvCxnSpPr>
            <a:endCxn id="3" idx="0"/>
          </p:cNvCxnSpPr>
          <p:nvPr/>
        </p:nvCxnSpPr>
        <p:spPr bwMode="auto">
          <a:xfrm>
            <a:off x="1409771" y="3403614"/>
            <a:ext cx="1" cy="12146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12"/>
          <p:cNvSpPr txBox="1"/>
          <p:nvPr/>
        </p:nvSpPr>
        <p:spPr>
          <a:xfrm>
            <a:off x="3810009" y="1875175"/>
            <a:ext cx="838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4923ED"/>
                </a:solidFill>
              </a:rPr>
              <a:t>Around 1 month</a:t>
            </a:r>
            <a:endParaRPr lang="zh-CN" altLang="en-US" sz="1200" dirty="0">
              <a:solidFill>
                <a:srgbClr val="4923ED"/>
              </a:solidFill>
            </a:endParaRPr>
          </a:p>
        </p:txBody>
      </p:sp>
      <p:cxnSp>
        <p:nvCxnSpPr>
          <p:cNvPr id="14" name="直接连接符 13"/>
          <p:cNvCxnSpPr>
            <a:stCxn id="13" idx="2"/>
          </p:cNvCxnSpPr>
          <p:nvPr/>
        </p:nvCxnSpPr>
        <p:spPr bwMode="auto">
          <a:xfrm>
            <a:off x="4229098" y="2336840"/>
            <a:ext cx="0" cy="10667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2362200" y="1879652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4923ED"/>
                </a:solidFill>
              </a:rPr>
              <a:t>Averagely less then 1 year **</a:t>
            </a:r>
            <a:endParaRPr lang="zh-CN" altLang="en-US" sz="1200" dirty="0">
              <a:solidFill>
                <a:srgbClr val="4923ED"/>
              </a:solidFill>
            </a:endParaRPr>
          </a:p>
        </p:txBody>
      </p:sp>
      <p:cxnSp>
        <p:nvCxnSpPr>
          <p:cNvPr id="20" name="直接连接符 19"/>
          <p:cNvCxnSpPr>
            <a:stCxn id="19" idx="2"/>
          </p:cNvCxnSpPr>
          <p:nvPr/>
        </p:nvCxnSpPr>
        <p:spPr bwMode="auto">
          <a:xfrm>
            <a:off x="2857500" y="2525983"/>
            <a:ext cx="33" cy="88210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Box 20"/>
          <p:cNvSpPr txBox="1"/>
          <p:nvPr/>
        </p:nvSpPr>
        <p:spPr>
          <a:xfrm>
            <a:off x="5105375" y="4618303"/>
            <a:ext cx="8381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4923ED"/>
                </a:solidFill>
              </a:rPr>
              <a:t>3 months</a:t>
            </a:r>
            <a:endParaRPr lang="zh-CN" altLang="en-US" sz="1200" dirty="0">
              <a:solidFill>
                <a:srgbClr val="4923ED"/>
              </a:solidFill>
            </a:endParaRPr>
          </a:p>
        </p:txBody>
      </p:sp>
      <p:cxnSp>
        <p:nvCxnSpPr>
          <p:cNvPr id="22" name="直接连接符 21"/>
          <p:cNvCxnSpPr>
            <a:endCxn id="21" idx="0"/>
          </p:cNvCxnSpPr>
          <p:nvPr/>
        </p:nvCxnSpPr>
        <p:spPr bwMode="auto">
          <a:xfrm>
            <a:off x="5524464" y="3408091"/>
            <a:ext cx="0" cy="12102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TextBox 25"/>
          <p:cNvSpPr txBox="1"/>
          <p:nvPr/>
        </p:nvSpPr>
        <p:spPr>
          <a:xfrm>
            <a:off x="6248345" y="1879652"/>
            <a:ext cx="8381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4923ED"/>
                </a:solidFill>
              </a:rPr>
              <a:t>15 days</a:t>
            </a:r>
            <a:endParaRPr lang="zh-CN" altLang="en-US" sz="1200" dirty="0">
              <a:solidFill>
                <a:srgbClr val="4923ED"/>
              </a:solidFill>
            </a:endParaRPr>
          </a:p>
        </p:txBody>
      </p:sp>
      <p:cxnSp>
        <p:nvCxnSpPr>
          <p:cNvPr id="27" name="直接连接符 26"/>
          <p:cNvCxnSpPr>
            <a:stCxn id="26" idx="2"/>
          </p:cNvCxnSpPr>
          <p:nvPr/>
        </p:nvCxnSpPr>
        <p:spPr bwMode="auto">
          <a:xfrm>
            <a:off x="6667434" y="2156651"/>
            <a:ext cx="0" cy="125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2514642" y="5232350"/>
            <a:ext cx="25635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4923ED"/>
                </a:solidFill>
              </a:rPr>
              <a:t>** case 1: invention patent, 14 months</a:t>
            </a:r>
          </a:p>
          <a:p>
            <a:r>
              <a:rPr lang="en-US" altLang="zh-CN" sz="1200" dirty="0">
                <a:solidFill>
                  <a:srgbClr val="4923ED"/>
                </a:solidFill>
              </a:rPr>
              <a:t>     case 2: invention patent, 9 months</a:t>
            </a:r>
          </a:p>
          <a:p>
            <a:r>
              <a:rPr lang="en-US" altLang="zh-CN" sz="1200" dirty="0">
                <a:solidFill>
                  <a:srgbClr val="4923ED"/>
                </a:solidFill>
              </a:rPr>
              <a:t>     case 3: design patent, 5 months</a:t>
            </a:r>
            <a:endParaRPr lang="zh-CN" altLang="en-US" sz="1200" dirty="0">
              <a:solidFill>
                <a:srgbClr val="4923E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91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9" grpId="0"/>
      <p:bldP spid="21" grpId="0"/>
      <p:bldP spid="26" grpId="0"/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What are timelines and costs for enforcing patents in your </a:t>
            </a:r>
            <a:r>
              <a:rPr lang="en-US" sz="4000" dirty="0" smtClean="0"/>
              <a:t>country?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1454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96"/>
          <a:stretch/>
        </p:blipFill>
        <p:spPr bwMode="auto">
          <a:xfrm>
            <a:off x="990600" y="1066800"/>
            <a:ext cx="7531919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r>
              <a:rPr lang="en-US" dirty="0" smtClean="0"/>
              <a:t>Europe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94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r>
              <a:rPr lang="en-US" dirty="0" smtClean="0"/>
              <a:t>Japan</a:t>
            </a:r>
            <a:endParaRPr lang="en-US" dirty="0"/>
          </a:p>
        </p:txBody>
      </p:sp>
      <p:graphicFrame>
        <p:nvGraphicFramePr>
          <p:cNvPr id="2" name="コンテンツ プレースホルダー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8171279"/>
              </p:ext>
            </p:extLst>
          </p:nvPr>
        </p:nvGraphicFramePr>
        <p:xfrm>
          <a:off x="533400" y="1447800"/>
          <a:ext cx="8305800" cy="480333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868866"/>
                <a:gridCol w="6436934"/>
              </a:tblGrid>
              <a:tr h="653106">
                <a:tc>
                  <a:txBody>
                    <a:bodyPr/>
                    <a:lstStyle/>
                    <a:p>
                      <a:r>
                        <a:rPr kumimoji="1" lang="en-US" altLang="ja-JP" sz="1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Timelines</a:t>
                      </a:r>
                      <a:endParaRPr kumimoji="1" lang="ja-JP" altLang="en-US" sz="1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188" marR="85188" marT="42594" marB="42594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Infringement</a:t>
                      </a:r>
                      <a:r>
                        <a:rPr kumimoji="1" lang="en-US" altLang="ja-JP" sz="19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argument: one year+</a:t>
                      </a:r>
                    </a:p>
                    <a:p>
                      <a:r>
                        <a:rPr kumimoji="1" lang="en-US" altLang="ja-JP" sz="19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Damages argument: half a year</a:t>
                      </a:r>
                      <a:endParaRPr kumimoji="1" lang="ja-JP" altLang="en-US" sz="1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188" marR="85188" marT="42594" marB="42594">
                    <a:noFill/>
                  </a:tcPr>
                </a:tc>
              </a:tr>
              <a:tr h="4060613">
                <a:tc>
                  <a:txBody>
                    <a:bodyPr/>
                    <a:lstStyle/>
                    <a:p>
                      <a:r>
                        <a:rPr kumimoji="1" lang="en-US" altLang="ja-JP" sz="1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Costs</a:t>
                      </a:r>
                      <a:endParaRPr kumimoji="1" lang="ja-JP" altLang="en-US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188" marR="85188" marT="42594" marB="42594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Retainer fee / Contingency fee (% of awarded damages) </a:t>
                      </a:r>
                    </a:p>
                    <a:p>
                      <a:r>
                        <a:rPr kumimoji="1" lang="en-US" altLang="ja-JP" sz="1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Time charge</a:t>
                      </a:r>
                    </a:p>
                    <a:p>
                      <a:endParaRPr kumimoji="1" lang="en-US" altLang="ja-JP" sz="19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kumimoji="1" lang="en-US" altLang="ja-JP" sz="1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&lt;Exemplary case&gt;</a:t>
                      </a:r>
                    </a:p>
                    <a:p>
                      <a:r>
                        <a:rPr kumimoji="1" lang="en-US" altLang="ja-JP" sz="1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patent infringement lawsuit</a:t>
                      </a:r>
                    </a:p>
                    <a:p>
                      <a:r>
                        <a:rPr kumimoji="1" lang="en-US" altLang="ja-JP" sz="1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request of injunction</a:t>
                      </a:r>
                    </a:p>
                    <a:p>
                      <a:r>
                        <a:rPr kumimoji="1" lang="en-US" altLang="ja-JP" sz="1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request of US$1M  damages</a:t>
                      </a:r>
                    </a:p>
                    <a:p>
                      <a:endParaRPr kumimoji="1" lang="en-US" altLang="ja-JP" sz="19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kumimoji="1" lang="en-US" altLang="ja-JP" sz="1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Decision of the court</a:t>
                      </a:r>
                    </a:p>
                    <a:p>
                      <a:r>
                        <a:rPr kumimoji="1" lang="en-US" altLang="ja-JP" sz="1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injunction granted</a:t>
                      </a:r>
                    </a:p>
                    <a:p>
                      <a:r>
                        <a:rPr kumimoji="1" lang="en-US" altLang="ja-JP" sz="1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damages of </a:t>
                      </a:r>
                      <a:r>
                        <a:rPr kumimoji="1" lang="en-US" altLang="ja-JP" sz="1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US$800,000</a:t>
                      </a:r>
                      <a:r>
                        <a:rPr kumimoji="1" lang="en-US" altLang="ja-JP" sz="1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awarded</a:t>
                      </a:r>
                    </a:p>
                    <a:p>
                      <a:endParaRPr kumimoji="1" lang="en-US" altLang="ja-JP" sz="19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kumimoji="1" lang="en-US" altLang="ja-JP" sz="1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attorney's fee (result of survey)</a:t>
                      </a:r>
                    </a:p>
                    <a:p>
                      <a:r>
                        <a:rPr kumimoji="1" lang="en-US" altLang="ja-JP" sz="1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US$140,000 - 170,000</a:t>
                      </a:r>
                      <a:r>
                        <a:rPr kumimoji="1" lang="en-US" altLang="ja-JP" sz="1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1" lang="ja-JP" altLang="en-US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188" marR="85188" marT="42594" marB="42594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861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/>
          <a:lstStyle/>
          <a:p>
            <a:r>
              <a:rPr lang="en-US" dirty="0" smtClean="0"/>
              <a:t>Shuichi </a:t>
            </a:r>
            <a:r>
              <a:rPr lang="en-US" dirty="0" err="1" smtClean="0"/>
              <a:t>Shitara</a:t>
            </a:r>
            <a:r>
              <a:rPr lang="en-US" dirty="0" smtClean="0"/>
              <a:t>, Japan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1910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altLang="ja-JP" dirty="0"/>
              <a:t>Founded in </a:t>
            </a:r>
            <a:r>
              <a:rPr lang="en-US" altLang="ja-JP" dirty="0" smtClean="0"/>
              <a:t>1981</a:t>
            </a:r>
            <a:endParaRPr lang="en-US" altLang="ja-JP" dirty="0"/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altLang="ja-JP" dirty="0"/>
              <a:t>Total number of staff: 200 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altLang="ja-JP" dirty="0" smtClean="0"/>
              <a:t>80 </a:t>
            </a:r>
            <a:r>
              <a:rPr lang="en-US" altLang="ja-JP" dirty="0"/>
              <a:t>patent </a:t>
            </a:r>
            <a:r>
              <a:rPr lang="en-US" altLang="ja-JP" dirty="0" smtClean="0"/>
              <a:t>attorneys, </a:t>
            </a:r>
            <a:r>
              <a:rPr lang="en-US" altLang="ja-JP" dirty="0"/>
              <a:t>1 attorney-at-law</a:t>
            </a:r>
            <a:endParaRPr lang="ja-JP" altLang="en-US" dirty="0"/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altLang="ja-JP" dirty="0"/>
              <a:t>Head office: </a:t>
            </a:r>
            <a:r>
              <a:rPr lang="en-US" altLang="ja-JP" dirty="0" smtClean="0"/>
              <a:t>Tokyo</a:t>
            </a:r>
            <a:endParaRPr lang="en-US" altLang="ja-JP" dirty="0"/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altLang="ja-JP" dirty="0"/>
              <a:t>Branch office in Alexandria, VA, USA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altLang="ja-JP" dirty="0"/>
              <a:t>2 US Patent </a:t>
            </a:r>
            <a:r>
              <a:rPr lang="en-US" altLang="ja-JP" dirty="0" smtClean="0"/>
              <a:t>Attorneys (one in Kansas)</a:t>
            </a:r>
            <a:endParaRPr lang="en-US" altLang="ja-JP" dirty="0"/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altLang="ja-JP" dirty="0"/>
              <a:t>4 JP attorneys passed US patent bar exam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altLang="ja-JP" dirty="0" smtClean="0"/>
              <a:t>90% revenue from JP clients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altLang="ja-JP" dirty="0" smtClean="0"/>
              <a:t>Handled 646 US patent applications (FY2017)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altLang="ja-JP" dirty="0" smtClean="0"/>
              <a:t>Received 137 JP patent applications from US (FY2017)</a:t>
            </a:r>
            <a:endParaRPr lang="en-US" altLang="ja-JP" dirty="0"/>
          </a:p>
        </p:txBody>
      </p:sp>
      <p:pic>
        <p:nvPicPr>
          <p:cNvPr id="4" name="Picture 3" descr="MC900432589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4478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685800" y="1401763"/>
            <a:ext cx="4803775" cy="579437"/>
            <a:chOff x="13" y="8"/>
            <a:chExt cx="311" cy="39"/>
          </a:xfrm>
        </p:grpSpPr>
        <p:pic>
          <p:nvPicPr>
            <p:cNvPr id="6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" y="8"/>
              <a:ext cx="39" cy="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" y="11"/>
              <a:ext cx="270" cy="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3721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r>
              <a:rPr lang="en-US" dirty="0" smtClean="0"/>
              <a:t>Korea</a:t>
            </a:r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1423391"/>
            <a:ext cx="7391400" cy="4920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9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r>
              <a:rPr lang="en-US" dirty="0" smtClean="0"/>
              <a:t>China Dual Track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3400"/>
          </a:xfrm>
        </p:spPr>
        <p:txBody>
          <a:bodyPr/>
          <a:lstStyle/>
          <a:p>
            <a:pPr marL="365760" lvl="0" indent="-256032" defTabSz="0">
              <a:spcBef>
                <a:spcPts val="600"/>
              </a:spcBef>
              <a:spcAft>
                <a:spcPts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dirty="0">
                <a:ea typeface="宋体" panose="02010600030101010101" pitchFamily="2" charset="-122"/>
              </a:rPr>
              <a:t>Available </a:t>
            </a:r>
            <a:r>
              <a:rPr lang="en-US" altLang="zh-CN" b="1" dirty="0">
                <a:ea typeface="宋体" panose="02010600030101010101" pitchFamily="2" charset="-122"/>
              </a:rPr>
              <a:t>official</a:t>
            </a:r>
            <a:r>
              <a:rPr lang="en-US" altLang="zh-CN" dirty="0">
                <a:ea typeface="宋体" panose="02010600030101010101" pitchFamily="2" charset="-122"/>
              </a:rPr>
              <a:t> remedies</a:t>
            </a:r>
          </a:p>
          <a:p>
            <a:pPr marL="687578" lvl="1" indent="-285750" defTabSz="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sz="2600" dirty="0" smtClean="0">
                <a:ea typeface="宋体" panose="02010600030101010101" pitchFamily="2" charset="-122"/>
              </a:rPr>
              <a:t>Judicial remedy:</a:t>
            </a:r>
          </a:p>
          <a:p>
            <a:pPr marL="919353" lvl="4" indent="-342900" defTabSz="0">
              <a:spcBef>
                <a:spcPts val="600"/>
              </a:spcBef>
              <a:spcAft>
                <a:spcPts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sz="2200" dirty="0" smtClean="0">
                <a:ea typeface="宋体" panose="02010600030101010101" pitchFamily="2" charset="-122"/>
              </a:rPr>
              <a:t>Complain at a patent court;</a:t>
            </a:r>
          </a:p>
          <a:p>
            <a:pPr marL="928941" lvl="5" indent="-342900" defTabSz="0">
              <a:spcBef>
                <a:spcPts val="600"/>
              </a:spcBef>
              <a:buClr>
                <a:srgbClr val="008ACC"/>
              </a:buClr>
              <a:buFont typeface="Courier New" panose="02070309020205020404" pitchFamily="49" charset="0"/>
              <a:buChar char="o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sz="2200" dirty="0" smtClean="0">
                <a:ea typeface="宋体" panose="02010600030101010101" pitchFamily="2" charset="-122"/>
              </a:rPr>
              <a:t>Averagely </a:t>
            </a:r>
            <a:r>
              <a:rPr lang="en-US" altLang="zh-CN" sz="2200" dirty="0">
                <a:ea typeface="宋体" panose="02010600030101010101" pitchFamily="2" charset="-122"/>
              </a:rPr>
              <a:t>takes around 19 months;</a:t>
            </a:r>
          </a:p>
          <a:p>
            <a:pPr marL="928941" lvl="5" indent="-342900" defTabSz="0">
              <a:spcBef>
                <a:spcPts val="600"/>
              </a:spcBef>
              <a:buClr>
                <a:srgbClr val="008ACC"/>
              </a:buClr>
              <a:buFont typeface="Courier New" panose="02070309020205020404" pitchFamily="49" charset="0"/>
              <a:buChar char="o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sz="2200" dirty="0" smtClean="0">
                <a:ea typeface="宋体" panose="02010600030101010101" pitchFamily="2" charset="-122"/>
              </a:rPr>
              <a:t>Decision </a:t>
            </a:r>
            <a:r>
              <a:rPr lang="en-US" altLang="zh-CN" sz="2200" dirty="0">
                <a:ea typeface="宋体" panose="02010600030101010101" pitchFamily="2" charset="-122"/>
              </a:rPr>
              <a:t>effective throughout China;</a:t>
            </a:r>
          </a:p>
          <a:p>
            <a:pPr marL="928941" lvl="5" indent="-342900" defTabSz="0">
              <a:spcBef>
                <a:spcPts val="600"/>
              </a:spcBef>
              <a:buClr>
                <a:srgbClr val="008ACC"/>
              </a:buClr>
              <a:buFont typeface="Courier New" panose="02070309020205020404" pitchFamily="49" charset="0"/>
              <a:buChar char="o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sz="2200" dirty="0" smtClean="0">
                <a:ea typeface="宋体" panose="02010600030101010101" pitchFamily="2" charset="-122"/>
              </a:rPr>
              <a:t>Official </a:t>
            </a:r>
            <a:r>
              <a:rPr lang="en-US" altLang="zh-CN" sz="2200" dirty="0">
                <a:ea typeface="宋体" panose="02010600030101010101" pitchFamily="2" charset="-122"/>
              </a:rPr>
              <a:t>fee depends on amount of the subject matter;</a:t>
            </a:r>
          </a:p>
          <a:p>
            <a:pPr marL="928941" lvl="5" indent="-342900" defTabSz="0">
              <a:spcBef>
                <a:spcPts val="600"/>
              </a:spcBef>
              <a:buClr>
                <a:srgbClr val="008ACC"/>
              </a:buClr>
              <a:buFont typeface="Courier New" panose="02070309020205020404" pitchFamily="49" charset="0"/>
              <a:buChar char="o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sz="2200" dirty="0" smtClean="0">
                <a:ea typeface="宋体" panose="02010600030101010101" pitchFamily="2" charset="-122"/>
              </a:rPr>
              <a:t>Attorney </a:t>
            </a:r>
            <a:r>
              <a:rPr lang="en-US" altLang="zh-CN" sz="2200" dirty="0">
                <a:ea typeface="宋体" panose="02010600030101010101" pitchFamily="2" charset="-122"/>
              </a:rPr>
              <a:t>fee ranges </a:t>
            </a:r>
            <a:r>
              <a:rPr lang="zh-CN" altLang="zh-CN" sz="2200" dirty="0">
                <a:ea typeface="宋体" panose="02010600030101010101" pitchFamily="2" charset="-122"/>
              </a:rPr>
              <a:t>€</a:t>
            </a:r>
            <a:r>
              <a:rPr lang="en-US" altLang="zh-CN" sz="2200" dirty="0">
                <a:ea typeface="宋体" panose="02010600030101010101" pitchFamily="2" charset="-122"/>
              </a:rPr>
              <a:t>30,000-120,000</a:t>
            </a:r>
            <a:r>
              <a:rPr lang="en-US" altLang="zh-CN" sz="2200" dirty="0" smtClean="0">
                <a:ea typeface="宋体" panose="02010600030101010101" pitchFamily="2" charset="-122"/>
              </a:rPr>
              <a:t>.</a:t>
            </a:r>
          </a:p>
          <a:p>
            <a:pPr marL="928941" lvl="5" indent="-342900" defTabSz="0">
              <a:spcBef>
                <a:spcPts val="0"/>
              </a:spcBef>
              <a:buClr>
                <a:srgbClr val="008ACC"/>
              </a:buClr>
              <a:buFont typeface="Courier New" panose="02070309020205020404" pitchFamily="49" charset="0"/>
              <a:buChar char="o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zh-CN" sz="2000" dirty="0">
              <a:ea typeface="宋体" panose="02010600030101010101" pitchFamily="2" charset="-122"/>
            </a:endParaRPr>
          </a:p>
          <a:p>
            <a:pPr marL="365760" lvl="0" indent="-256032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>
                <a:solidFill>
                  <a:srgbClr val="008ACC"/>
                </a:solidFill>
                <a:ea typeface="宋体" panose="02010600030101010101" pitchFamily="2" charset="-122"/>
              </a:rPr>
              <a:t>Dual Track: Judicial &amp; Administrative</a:t>
            </a:r>
          </a:p>
          <a:p>
            <a:pPr marL="365760" indent="-256032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5481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/>
          <p:nvPr/>
        </p:nvSpPr>
        <p:spPr>
          <a:xfrm>
            <a:off x="304800" y="76200"/>
            <a:ext cx="88392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342900" indent="-3429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+mn-lt"/>
                <a:ea typeface="Arial Unicode MS" panose="020B0604020202020204" charset="-122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+mn-lt"/>
                <a:ea typeface="Arial Unicode MS" panose="020B0604020202020204" charset="-122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+mn-lt"/>
                <a:ea typeface="Arial Unicode MS" panose="020B0604020202020204" charset="-122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Arial Unicode MS" panose="020B0604020202020204" charset="-122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Arial Unicode MS" panose="020B0604020202020204" charset="-122"/>
                <a:cs typeface="+mn-cs"/>
              </a:defRPr>
            </a:lvl5pPr>
          </a:lstStyle>
          <a:p>
            <a:pPr marL="0" lvl="0" indent="0" defTabSz="0" eaLnBrk="1" hangingPunct="1">
              <a:spcBef>
                <a:spcPct val="0"/>
              </a:spcBef>
              <a:spcAft>
                <a:spcPts val="2000"/>
              </a:spcAft>
              <a:buClrTx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1. Available remedies for patent disputes</a:t>
            </a:r>
          </a:p>
        </p:txBody>
      </p:sp>
      <p:grpSp>
        <p:nvGrpSpPr>
          <p:cNvPr id="10244" name="Group 3"/>
          <p:cNvGrpSpPr/>
          <p:nvPr/>
        </p:nvGrpSpPr>
        <p:grpSpPr>
          <a:xfrm>
            <a:off x="304800" y="1676400"/>
            <a:ext cx="8686800" cy="2393950"/>
            <a:chOff x="192" y="1680"/>
            <a:chExt cx="5367" cy="1364"/>
          </a:xfrm>
        </p:grpSpPr>
        <p:sp>
          <p:nvSpPr>
            <p:cNvPr id="10247" name="Line 4"/>
            <p:cNvSpPr/>
            <p:nvPr/>
          </p:nvSpPr>
          <p:spPr>
            <a:xfrm>
              <a:off x="528" y="2208"/>
              <a:ext cx="4748" cy="0"/>
            </a:xfrm>
            <a:prstGeom prst="line">
              <a:avLst/>
            </a:prstGeom>
            <a:ln w="9360" cap="sq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10248" name="Line 5"/>
            <p:cNvSpPr/>
            <p:nvPr/>
          </p:nvSpPr>
          <p:spPr>
            <a:xfrm>
              <a:off x="528" y="2112"/>
              <a:ext cx="0" cy="188"/>
            </a:xfrm>
            <a:prstGeom prst="line">
              <a:avLst/>
            </a:prstGeom>
            <a:ln w="9360" cap="sq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10249" name="Rectangle 6"/>
            <p:cNvSpPr/>
            <p:nvPr/>
          </p:nvSpPr>
          <p:spPr>
            <a:xfrm>
              <a:off x="192" y="2352"/>
              <a:ext cx="617" cy="21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0000" tIns="46800" rIns="90000" bIns="46800">
              <a:spAutoFit/>
            </a:bodyPr>
            <a:lstStyle>
              <a:lvl1pPr marL="342900" indent="-342900" algn="l" defTabSz="457200" rtl="0" eaLnBrk="0" fontAlgn="base" hangingPunct="0">
                <a:spcBef>
                  <a:spcPts val="8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+mn-lt"/>
                  <a:ea typeface="Arial Unicode MS" panose="020B0604020202020204" charset="-122"/>
                  <a:cs typeface="+mn-cs"/>
                </a:defRPr>
              </a:lvl1pPr>
              <a:lvl2pPr marL="742950" indent="-285750" algn="l" defTabSz="457200" rtl="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+mn-lt"/>
                  <a:ea typeface="Arial Unicode MS" panose="020B0604020202020204" charset="-122"/>
                  <a:cs typeface="+mn-cs"/>
                </a:defRPr>
              </a:lvl2pPr>
              <a:lvl3pPr marL="1143000" indent="-228600" algn="l" defTabSz="457200" rtl="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+mn-lt"/>
                  <a:ea typeface="Arial Unicode MS" panose="020B0604020202020204" charset="-122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+mn-lt"/>
                  <a:ea typeface="Arial Unicode MS" panose="020B0604020202020204" charset="-122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+mn-lt"/>
                  <a:ea typeface="Arial Unicode MS" panose="020B0604020202020204" charset="-122"/>
                  <a:cs typeface="+mn-cs"/>
                </a:defRPr>
              </a:lvl5pPr>
            </a:lstStyle>
            <a:p>
              <a:pPr marL="0" lvl="0" indent="0" defTabSz="0" eaLnBrk="1" hangingPunct="1">
                <a:spcBef>
                  <a:spcPct val="0"/>
                </a:spcBef>
                <a:spcAft>
                  <a:spcPts val="1000"/>
                </a:spcAft>
                <a:buClrTx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altLang="zh-CN" sz="16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Complain</a:t>
              </a:r>
            </a:p>
          </p:txBody>
        </p:sp>
        <p:sp>
          <p:nvSpPr>
            <p:cNvPr id="10250" name="Line 7"/>
            <p:cNvSpPr/>
            <p:nvPr/>
          </p:nvSpPr>
          <p:spPr>
            <a:xfrm>
              <a:off x="816" y="2112"/>
              <a:ext cx="0" cy="188"/>
            </a:xfrm>
            <a:prstGeom prst="line">
              <a:avLst/>
            </a:prstGeom>
            <a:ln w="9360" cap="sq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10251" name="Rectangle 8"/>
            <p:cNvSpPr/>
            <p:nvPr/>
          </p:nvSpPr>
          <p:spPr>
            <a:xfrm>
              <a:off x="670" y="2715"/>
              <a:ext cx="284" cy="21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0000" tIns="46800" rIns="90000" bIns="46800">
              <a:spAutoFit/>
            </a:bodyPr>
            <a:lstStyle>
              <a:lvl1pPr marL="342900" indent="-342900" algn="l" defTabSz="457200" rtl="0" eaLnBrk="0" fontAlgn="base" hangingPunct="0">
                <a:spcBef>
                  <a:spcPts val="8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+mn-lt"/>
                  <a:ea typeface="Arial Unicode MS" panose="020B0604020202020204" charset="-122"/>
                  <a:cs typeface="+mn-cs"/>
                </a:defRPr>
              </a:lvl1pPr>
              <a:lvl2pPr marL="742950" indent="-285750" algn="l" defTabSz="457200" rtl="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+mn-lt"/>
                  <a:ea typeface="Arial Unicode MS" panose="020B0604020202020204" charset="-122"/>
                  <a:cs typeface="+mn-cs"/>
                </a:defRPr>
              </a:lvl2pPr>
              <a:lvl3pPr marL="1143000" indent="-228600" algn="l" defTabSz="457200" rtl="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+mn-lt"/>
                  <a:ea typeface="Arial Unicode MS" panose="020B0604020202020204" charset="-122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+mn-lt"/>
                  <a:ea typeface="Arial Unicode MS" panose="020B0604020202020204" charset="-122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+mn-lt"/>
                  <a:ea typeface="Arial Unicode MS" panose="020B0604020202020204" charset="-122"/>
                  <a:cs typeface="+mn-cs"/>
                </a:defRPr>
              </a:lvl5pPr>
            </a:lstStyle>
            <a:p>
              <a:pPr marL="0" lvl="0" indent="0" defTabSz="0" eaLnBrk="1" hangingPunct="1">
                <a:spcBef>
                  <a:spcPct val="0"/>
                </a:spcBef>
                <a:spcAft>
                  <a:spcPts val="1000"/>
                </a:spcAft>
                <a:buClrTx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altLang="zh-CN" sz="16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file</a:t>
              </a:r>
            </a:p>
          </p:txBody>
        </p:sp>
        <p:sp>
          <p:nvSpPr>
            <p:cNvPr id="10252" name="AutoShape 9"/>
            <p:cNvSpPr/>
            <p:nvPr/>
          </p:nvSpPr>
          <p:spPr>
            <a:xfrm rot="-5400000" flipH="1">
              <a:off x="631" y="1807"/>
              <a:ext cx="67" cy="303"/>
            </a:xfrm>
            <a:prstGeom prst="leftBrace">
              <a:avLst>
                <a:gd name="adj1" fmla="val 8730"/>
                <a:gd name="adj2" fmla="val 50000"/>
              </a:avLst>
            </a:prstGeom>
            <a:noFill/>
            <a:ln w="9360" cap="sq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10253" name="Rectangle 10"/>
            <p:cNvSpPr/>
            <p:nvPr/>
          </p:nvSpPr>
          <p:spPr>
            <a:xfrm>
              <a:off x="432" y="1680"/>
              <a:ext cx="443" cy="21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0000" tIns="46800" rIns="90000" bIns="46800">
              <a:spAutoFit/>
            </a:bodyPr>
            <a:lstStyle>
              <a:lvl1pPr marL="342900" indent="-342900" algn="l" defTabSz="457200" rtl="0" eaLnBrk="0" fontAlgn="base" hangingPunct="0">
                <a:spcBef>
                  <a:spcPts val="8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+mn-lt"/>
                  <a:ea typeface="Arial Unicode MS" panose="020B0604020202020204" charset="-122"/>
                  <a:cs typeface="+mn-cs"/>
                </a:defRPr>
              </a:lvl1pPr>
              <a:lvl2pPr marL="742950" indent="-285750" algn="l" defTabSz="457200" rtl="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+mn-lt"/>
                  <a:ea typeface="Arial Unicode MS" panose="020B0604020202020204" charset="-122"/>
                  <a:cs typeface="+mn-cs"/>
                </a:defRPr>
              </a:lvl2pPr>
              <a:lvl3pPr marL="1143000" indent="-228600" algn="l" defTabSz="457200" rtl="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+mn-lt"/>
                  <a:ea typeface="Arial Unicode MS" panose="020B0604020202020204" charset="-122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+mn-lt"/>
                  <a:ea typeface="Arial Unicode MS" panose="020B0604020202020204" charset="-122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+mn-lt"/>
                  <a:ea typeface="Arial Unicode MS" panose="020B0604020202020204" charset="-122"/>
                  <a:cs typeface="+mn-cs"/>
                </a:defRPr>
              </a:lvl5pPr>
            </a:lstStyle>
            <a:p>
              <a:pPr marL="0" lvl="0" indent="0" defTabSz="0" eaLnBrk="1" hangingPunct="1">
                <a:spcBef>
                  <a:spcPct val="0"/>
                </a:spcBef>
                <a:spcAft>
                  <a:spcPts val="1000"/>
                </a:spcAft>
                <a:buClrTx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altLang="zh-CN" sz="16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7 days</a:t>
              </a:r>
            </a:p>
          </p:txBody>
        </p:sp>
        <p:sp>
          <p:nvSpPr>
            <p:cNvPr id="10254" name="Line 11"/>
            <p:cNvSpPr/>
            <p:nvPr/>
          </p:nvSpPr>
          <p:spPr>
            <a:xfrm>
              <a:off x="3408" y="2112"/>
              <a:ext cx="0" cy="188"/>
            </a:xfrm>
            <a:prstGeom prst="line">
              <a:avLst/>
            </a:prstGeom>
            <a:ln w="9360" cap="sq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10255" name="Rectangle 12"/>
            <p:cNvSpPr/>
            <p:nvPr/>
          </p:nvSpPr>
          <p:spPr>
            <a:xfrm>
              <a:off x="1344" y="2366"/>
              <a:ext cx="1643" cy="67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0000" tIns="46800" rIns="90000" bIns="46800">
              <a:spAutoFit/>
            </a:bodyPr>
            <a:lstStyle>
              <a:lvl1pPr marL="342900" indent="-342900" algn="l" defTabSz="457200" rtl="0" eaLnBrk="0" fontAlgn="base" hangingPunct="0">
                <a:spcBef>
                  <a:spcPts val="8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+mn-lt"/>
                  <a:ea typeface="Arial Unicode MS" panose="020B0604020202020204" charset="-122"/>
                  <a:cs typeface="+mn-cs"/>
                </a:defRPr>
              </a:lvl1pPr>
              <a:lvl2pPr marL="742950" indent="-285750" algn="l" defTabSz="457200" rtl="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+mn-lt"/>
                  <a:ea typeface="Arial Unicode MS" panose="020B0604020202020204" charset="-122"/>
                  <a:cs typeface="+mn-cs"/>
                </a:defRPr>
              </a:lvl2pPr>
              <a:lvl3pPr marL="1143000" indent="-228600" algn="l" defTabSz="457200" rtl="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+mn-lt"/>
                  <a:ea typeface="Arial Unicode MS" panose="020B0604020202020204" charset="-122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+mn-lt"/>
                  <a:ea typeface="Arial Unicode MS" panose="020B0604020202020204" charset="-122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+mn-lt"/>
                  <a:ea typeface="Arial Unicode MS" panose="020B0604020202020204" charset="-122"/>
                  <a:cs typeface="+mn-cs"/>
                </a:defRPr>
              </a:lvl5pPr>
            </a:lstStyle>
            <a:p>
              <a:pPr marL="0" lvl="0" indent="0" defTabSz="0" eaLnBrk="1" hangingPunct="1">
                <a:spcBef>
                  <a:spcPct val="0"/>
                </a:spcBef>
                <a:spcAft>
                  <a:spcPts val="1000"/>
                </a:spcAft>
                <a:buClrTx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altLang="zh-CN" sz="16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Evidence/document exchange</a:t>
              </a:r>
            </a:p>
            <a:p>
              <a:pPr marL="0" lvl="0" indent="0" defTabSz="0" eaLnBrk="1" hangingPunct="1">
                <a:spcBef>
                  <a:spcPct val="0"/>
                </a:spcBef>
                <a:spcAft>
                  <a:spcPts val="1000"/>
                </a:spcAft>
                <a:buClrTx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altLang="zh-CN" sz="16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Possible pre-hearing meeting</a:t>
              </a:r>
            </a:p>
            <a:p>
              <a:pPr marL="0" lvl="0" indent="0" defTabSz="0" eaLnBrk="1" hangingPunct="1">
                <a:spcBef>
                  <a:spcPct val="0"/>
                </a:spcBef>
                <a:spcAft>
                  <a:spcPts val="1000"/>
                </a:spcAft>
                <a:buClrTx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altLang="zh-CN" sz="16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…</a:t>
              </a:r>
            </a:p>
          </p:txBody>
        </p:sp>
        <p:sp>
          <p:nvSpPr>
            <p:cNvPr id="10256" name="AutoShape 13"/>
            <p:cNvSpPr/>
            <p:nvPr/>
          </p:nvSpPr>
          <p:spPr>
            <a:xfrm rot="-5400000" flipH="1">
              <a:off x="2091" y="673"/>
              <a:ext cx="66" cy="2569"/>
            </a:xfrm>
            <a:prstGeom prst="leftBrace">
              <a:avLst>
                <a:gd name="adj1" fmla="val 8830"/>
                <a:gd name="adj2" fmla="val 50000"/>
              </a:avLst>
            </a:prstGeom>
            <a:noFill/>
            <a:ln w="9360" cap="sq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10257" name="Rectangle 14"/>
            <p:cNvSpPr/>
            <p:nvPr/>
          </p:nvSpPr>
          <p:spPr>
            <a:xfrm>
              <a:off x="1805" y="1680"/>
              <a:ext cx="819" cy="21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0000" tIns="46800" rIns="90000" bIns="46800">
              <a:spAutoFit/>
            </a:bodyPr>
            <a:lstStyle>
              <a:lvl1pPr marL="342900" indent="-342900" algn="l" defTabSz="457200" rtl="0" eaLnBrk="0" fontAlgn="base" hangingPunct="0">
                <a:spcBef>
                  <a:spcPts val="8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+mn-lt"/>
                  <a:ea typeface="Arial Unicode MS" panose="020B0604020202020204" charset="-122"/>
                  <a:cs typeface="+mn-cs"/>
                </a:defRPr>
              </a:lvl1pPr>
              <a:lvl2pPr marL="742950" indent="-285750" algn="l" defTabSz="457200" rtl="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+mn-lt"/>
                  <a:ea typeface="Arial Unicode MS" panose="020B0604020202020204" charset="-122"/>
                  <a:cs typeface="+mn-cs"/>
                </a:defRPr>
              </a:lvl2pPr>
              <a:lvl3pPr marL="1143000" indent="-228600" algn="l" defTabSz="457200" rtl="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+mn-lt"/>
                  <a:ea typeface="Arial Unicode MS" panose="020B0604020202020204" charset="-122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+mn-lt"/>
                  <a:ea typeface="Arial Unicode MS" panose="020B0604020202020204" charset="-122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+mn-lt"/>
                  <a:ea typeface="Arial Unicode MS" panose="020B0604020202020204" charset="-122"/>
                  <a:cs typeface="+mn-cs"/>
                </a:defRPr>
              </a:lvl5pPr>
            </a:lstStyle>
            <a:p>
              <a:pPr marL="0" lvl="0" indent="0" defTabSz="0" eaLnBrk="1" hangingPunct="1">
                <a:spcBef>
                  <a:spcPct val="0"/>
                </a:spcBef>
                <a:spcAft>
                  <a:spcPts val="1000"/>
                </a:spcAft>
                <a:buClrTx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altLang="zh-CN" sz="16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6-18months *</a:t>
              </a:r>
            </a:p>
          </p:txBody>
        </p:sp>
        <p:sp>
          <p:nvSpPr>
            <p:cNvPr id="10258" name="Rectangle 15"/>
            <p:cNvSpPr/>
            <p:nvPr/>
          </p:nvSpPr>
          <p:spPr>
            <a:xfrm>
              <a:off x="3117" y="2667"/>
              <a:ext cx="756" cy="21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0000" tIns="46800" rIns="90000" bIns="46800">
              <a:spAutoFit/>
            </a:bodyPr>
            <a:lstStyle>
              <a:lvl1pPr marL="342900" indent="-342900" algn="l" defTabSz="457200" rtl="0" eaLnBrk="0" fontAlgn="base" hangingPunct="0">
                <a:spcBef>
                  <a:spcPts val="8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+mn-lt"/>
                  <a:ea typeface="Arial Unicode MS" panose="020B0604020202020204" charset="-122"/>
                  <a:cs typeface="+mn-cs"/>
                </a:defRPr>
              </a:lvl1pPr>
              <a:lvl2pPr marL="742950" indent="-285750" algn="l" defTabSz="457200" rtl="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+mn-lt"/>
                  <a:ea typeface="Arial Unicode MS" panose="020B0604020202020204" charset="-122"/>
                  <a:cs typeface="+mn-cs"/>
                </a:defRPr>
              </a:lvl2pPr>
              <a:lvl3pPr marL="1143000" indent="-228600" algn="l" defTabSz="457200" rtl="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+mn-lt"/>
                  <a:ea typeface="Arial Unicode MS" panose="020B0604020202020204" charset="-122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+mn-lt"/>
                  <a:ea typeface="Arial Unicode MS" panose="020B0604020202020204" charset="-122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+mn-lt"/>
                  <a:ea typeface="Arial Unicode MS" panose="020B0604020202020204" charset="-122"/>
                  <a:cs typeface="+mn-cs"/>
                </a:defRPr>
              </a:lvl5pPr>
            </a:lstStyle>
            <a:p>
              <a:pPr marL="0" lvl="0" indent="0" defTabSz="0" eaLnBrk="1" hangingPunct="1">
                <a:spcBef>
                  <a:spcPct val="0"/>
                </a:spcBef>
                <a:spcAft>
                  <a:spcPts val="1000"/>
                </a:spcAft>
                <a:buClrTx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altLang="zh-CN" sz="16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Oral hearing</a:t>
              </a:r>
            </a:p>
          </p:txBody>
        </p:sp>
        <p:sp>
          <p:nvSpPr>
            <p:cNvPr id="10259" name="Line 16"/>
            <p:cNvSpPr/>
            <p:nvPr/>
          </p:nvSpPr>
          <p:spPr>
            <a:xfrm>
              <a:off x="3888" y="2112"/>
              <a:ext cx="0" cy="188"/>
            </a:xfrm>
            <a:prstGeom prst="line">
              <a:avLst/>
            </a:prstGeom>
            <a:ln w="9360" cap="sq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10260" name="Rectangle 17"/>
            <p:cNvSpPr/>
            <p:nvPr/>
          </p:nvSpPr>
          <p:spPr>
            <a:xfrm>
              <a:off x="3599" y="2304"/>
              <a:ext cx="568" cy="21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0000" tIns="46800" rIns="90000" bIns="46800">
              <a:spAutoFit/>
            </a:bodyPr>
            <a:lstStyle>
              <a:lvl1pPr marL="342900" indent="-342900" algn="l" defTabSz="457200" rtl="0" eaLnBrk="0" fontAlgn="base" hangingPunct="0">
                <a:spcBef>
                  <a:spcPts val="8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+mn-lt"/>
                  <a:ea typeface="Arial Unicode MS" panose="020B0604020202020204" charset="-122"/>
                  <a:cs typeface="+mn-cs"/>
                </a:defRPr>
              </a:lvl1pPr>
              <a:lvl2pPr marL="742950" indent="-285750" algn="l" defTabSz="457200" rtl="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+mn-lt"/>
                  <a:ea typeface="Arial Unicode MS" panose="020B0604020202020204" charset="-122"/>
                  <a:cs typeface="+mn-cs"/>
                </a:defRPr>
              </a:lvl2pPr>
              <a:lvl3pPr marL="1143000" indent="-228600" algn="l" defTabSz="457200" rtl="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+mn-lt"/>
                  <a:ea typeface="Arial Unicode MS" panose="020B0604020202020204" charset="-122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+mn-lt"/>
                  <a:ea typeface="Arial Unicode MS" panose="020B0604020202020204" charset="-122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+mn-lt"/>
                  <a:ea typeface="Arial Unicode MS" panose="020B0604020202020204" charset="-122"/>
                  <a:cs typeface="+mn-cs"/>
                </a:defRPr>
              </a:lvl5pPr>
            </a:lstStyle>
            <a:p>
              <a:pPr marL="0" lvl="0" indent="0" defTabSz="0" eaLnBrk="1" hangingPunct="1">
                <a:spcBef>
                  <a:spcPct val="0"/>
                </a:spcBef>
                <a:spcAft>
                  <a:spcPts val="1000"/>
                </a:spcAft>
                <a:buClrTx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altLang="zh-CN" sz="16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Decision</a:t>
              </a:r>
            </a:p>
          </p:txBody>
        </p:sp>
        <p:sp>
          <p:nvSpPr>
            <p:cNvPr id="10261" name="AutoShape 18"/>
            <p:cNvSpPr/>
            <p:nvPr/>
          </p:nvSpPr>
          <p:spPr>
            <a:xfrm rot="-5400000" flipH="1">
              <a:off x="3636" y="1738"/>
              <a:ext cx="67" cy="438"/>
            </a:xfrm>
            <a:prstGeom prst="leftBrace">
              <a:avLst>
                <a:gd name="adj1" fmla="val 8776"/>
                <a:gd name="adj2" fmla="val 50000"/>
              </a:avLst>
            </a:prstGeom>
            <a:noFill/>
            <a:ln w="9360" cap="sq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10262" name="Rectangle 19"/>
            <p:cNvSpPr/>
            <p:nvPr/>
          </p:nvSpPr>
          <p:spPr>
            <a:xfrm>
              <a:off x="3360" y="1680"/>
              <a:ext cx="535" cy="21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0000" tIns="46800" rIns="90000" bIns="46800">
              <a:spAutoFit/>
            </a:bodyPr>
            <a:lstStyle>
              <a:lvl1pPr marL="342900" indent="-342900" algn="l" defTabSz="457200" rtl="0" eaLnBrk="0" fontAlgn="base" hangingPunct="0">
                <a:spcBef>
                  <a:spcPts val="8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+mn-lt"/>
                  <a:ea typeface="Arial Unicode MS" panose="020B0604020202020204" charset="-122"/>
                  <a:cs typeface="+mn-cs"/>
                </a:defRPr>
              </a:lvl1pPr>
              <a:lvl2pPr marL="742950" indent="-285750" algn="l" defTabSz="457200" rtl="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+mn-lt"/>
                  <a:ea typeface="Arial Unicode MS" panose="020B0604020202020204" charset="-122"/>
                  <a:cs typeface="+mn-cs"/>
                </a:defRPr>
              </a:lvl2pPr>
              <a:lvl3pPr marL="1143000" indent="-228600" algn="l" defTabSz="457200" rtl="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+mn-lt"/>
                  <a:ea typeface="Arial Unicode MS" panose="020B0604020202020204" charset="-122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+mn-lt"/>
                  <a:ea typeface="Arial Unicode MS" panose="020B0604020202020204" charset="-122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+mn-lt"/>
                  <a:ea typeface="Arial Unicode MS" panose="020B0604020202020204" charset="-122"/>
                  <a:cs typeface="+mn-cs"/>
                </a:defRPr>
              </a:lvl5pPr>
            </a:lstStyle>
            <a:p>
              <a:pPr marL="0" lvl="0" indent="0" defTabSz="0" eaLnBrk="1" hangingPunct="1">
                <a:spcBef>
                  <a:spcPct val="0"/>
                </a:spcBef>
                <a:spcAft>
                  <a:spcPts val="1000"/>
                </a:spcAft>
                <a:buClrTx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altLang="zh-CN" sz="16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1 month</a:t>
              </a:r>
            </a:p>
          </p:txBody>
        </p:sp>
        <p:sp>
          <p:nvSpPr>
            <p:cNvPr id="10263" name="Line 20"/>
            <p:cNvSpPr/>
            <p:nvPr/>
          </p:nvSpPr>
          <p:spPr>
            <a:xfrm>
              <a:off x="4320" y="2112"/>
              <a:ext cx="0" cy="188"/>
            </a:xfrm>
            <a:prstGeom prst="line">
              <a:avLst/>
            </a:prstGeom>
            <a:ln w="9360" cap="sq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10264" name="Rectangle 21"/>
            <p:cNvSpPr/>
            <p:nvPr/>
          </p:nvSpPr>
          <p:spPr>
            <a:xfrm>
              <a:off x="4080" y="2667"/>
              <a:ext cx="482" cy="21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0000" tIns="46800" rIns="90000" bIns="46800">
              <a:spAutoFit/>
            </a:bodyPr>
            <a:lstStyle>
              <a:lvl1pPr marL="342900" indent="-342900" algn="l" defTabSz="457200" rtl="0" eaLnBrk="0" fontAlgn="base" hangingPunct="0">
                <a:spcBef>
                  <a:spcPts val="8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+mn-lt"/>
                  <a:ea typeface="Arial Unicode MS" panose="020B0604020202020204" charset="-122"/>
                  <a:cs typeface="+mn-cs"/>
                </a:defRPr>
              </a:lvl1pPr>
              <a:lvl2pPr marL="742950" indent="-285750" algn="l" defTabSz="457200" rtl="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+mn-lt"/>
                  <a:ea typeface="Arial Unicode MS" panose="020B0604020202020204" charset="-122"/>
                  <a:cs typeface="+mn-cs"/>
                </a:defRPr>
              </a:lvl2pPr>
              <a:lvl3pPr marL="1143000" indent="-228600" algn="l" defTabSz="457200" rtl="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+mn-lt"/>
                  <a:ea typeface="Arial Unicode MS" panose="020B0604020202020204" charset="-122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+mn-lt"/>
                  <a:ea typeface="Arial Unicode MS" panose="020B0604020202020204" charset="-122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+mn-lt"/>
                  <a:ea typeface="Arial Unicode MS" panose="020B0604020202020204" charset="-122"/>
                  <a:cs typeface="+mn-cs"/>
                </a:defRPr>
              </a:lvl5pPr>
            </a:lstStyle>
            <a:p>
              <a:pPr marL="0" lvl="0" indent="0" defTabSz="0" eaLnBrk="1" hangingPunct="1">
                <a:spcBef>
                  <a:spcPct val="0"/>
                </a:spcBef>
                <a:spcAft>
                  <a:spcPts val="1000"/>
                </a:spcAft>
                <a:buClrTx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altLang="zh-CN" sz="16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Appeal</a:t>
              </a:r>
            </a:p>
          </p:txBody>
        </p:sp>
        <p:sp>
          <p:nvSpPr>
            <p:cNvPr id="10265" name="AutoShape 22"/>
            <p:cNvSpPr/>
            <p:nvPr/>
          </p:nvSpPr>
          <p:spPr>
            <a:xfrm rot="-5400000" flipH="1">
              <a:off x="4056" y="1760"/>
              <a:ext cx="68" cy="395"/>
            </a:xfrm>
            <a:prstGeom prst="leftBrace">
              <a:avLst>
                <a:gd name="adj1" fmla="val 8740"/>
                <a:gd name="adj2" fmla="val 50000"/>
              </a:avLst>
            </a:prstGeom>
            <a:noFill/>
            <a:ln w="9360" cap="sq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10266" name="Rectangle 23"/>
            <p:cNvSpPr/>
            <p:nvPr/>
          </p:nvSpPr>
          <p:spPr>
            <a:xfrm>
              <a:off x="3871" y="1680"/>
              <a:ext cx="507" cy="21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0000" tIns="46800" rIns="90000" bIns="46800">
              <a:spAutoFit/>
            </a:bodyPr>
            <a:lstStyle>
              <a:lvl1pPr marL="342900" indent="-342900" algn="l" defTabSz="457200" rtl="0" eaLnBrk="0" fontAlgn="base" hangingPunct="0">
                <a:spcBef>
                  <a:spcPts val="8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+mn-lt"/>
                  <a:ea typeface="Arial Unicode MS" panose="020B0604020202020204" charset="-122"/>
                  <a:cs typeface="+mn-cs"/>
                </a:defRPr>
              </a:lvl1pPr>
              <a:lvl2pPr marL="742950" indent="-285750" algn="l" defTabSz="457200" rtl="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+mn-lt"/>
                  <a:ea typeface="Arial Unicode MS" panose="020B0604020202020204" charset="-122"/>
                  <a:cs typeface="+mn-cs"/>
                </a:defRPr>
              </a:lvl2pPr>
              <a:lvl3pPr marL="1143000" indent="-228600" algn="l" defTabSz="457200" rtl="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+mn-lt"/>
                  <a:ea typeface="Arial Unicode MS" panose="020B0604020202020204" charset="-122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+mn-lt"/>
                  <a:ea typeface="Arial Unicode MS" panose="020B0604020202020204" charset="-122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+mn-lt"/>
                  <a:ea typeface="Arial Unicode MS" panose="020B0604020202020204" charset="-122"/>
                  <a:cs typeface="+mn-cs"/>
                </a:defRPr>
              </a:lvl5pPr>
            </a:lstStyle>
            <a:p>
              <a:pPr marL="0" lvl="0" indent="0" defTabSz="0" eaLnBrk="1" hangingPunct="1">
                <a:spcBef>
                  <a:spcPct val="0"/>
                </a:spcBef>
                <a:spcAft>
                  <a:spcPts val="1000"/>
                </a:spcAft>
                <a:buClrTx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altLang="zh-CN" sz="16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15 days</a:t>
              </a:r>
            </a:p>
          </p:txBody>
        </p:sp>
        <p:sp>
          <p:nvSpPr>
            <p:cNvPr id="10267" name="AutoShape 24"/>
            <p:cNvSpPr/>
            <p:nvPr/>
          </p:nvSpPr>
          <p:spPr>
            <a:xfrm rot="-5400000" flipH="1">
              <a:off x="4770" y="1482"/>
              <a:ext cx="67" cy="951"/>
            </a:xfrm>
            <a:prstGeom prst="leftBrace">
              <a:avLst>
                <a:gd name="adj1" fmla="val 8805"/>
                <a:gd name="adj2" fmla="val 50000"/>
              </a:avLst>
            </a:prstGeom>
            <a:noFill/>
            <a:ln w="9360" cap="sq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10268" name="Rectangle 25"/>
            <p:cNvSpPr/>
            <p:nvPr/>
          </p:nvSpPr>
          <p:spPr>
            <a:xfrm>
              <a:off x="4447" y="1680"/>
              <a:ext cx="649" cy="21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0000" tIns="46800" rIns="90000" bIns="46800">
              <a:spAutoFit/>
            </a:bodyPr>
            <a:lstStyle>
              <a:lvl1pPr marL="342900" indent="-342900" algn="l" defTabSz="457200" rtl="0" eaLnBrk="0" fontAlgn="base" hangingPunct="0">
                <a:spcBef>
                  <a:spcPts val="8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+mn-lt"/>
                  <a:ea typeface="Arial Unicode MS" panose="020B0604020202020204" charset="-122"/>
                  <a:cs typeface="+mn-cs"/>
                </a:defRPr>
              </a:lvl1pPr>
              <a:lvl2pPr marL="742950" indent="-285750" algn="l" defTabSz="457200" rtl="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+mn-lt"/>
                  <a:ea typeface="Arial Unicode MS" panose="020B0604020202020204" charset="-122"/>
                  <a:cs typeface="+mn-cs"/>
                </a:defRPr>
              </a:lvl2pPr>
              <a:lvl3pPr marL="1143000" indent="-228600" algn="l" defTabSz="457200" rtl="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+mn-lt"/>
                  <a:ea typeface="Arial Unicode MS" panose="020B0604020202020204" charset="-122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+mn-lt"/>
                  <a:ea typeface="Arial Unicode MS" panose="020B0604020202020204" charset="-122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+mn-lt"/>
                  <a:ea typeface="Arial Unicode MS" panose="020B0604020202020204" charset="-122"/>
                  <a:cs typeface="+mn-cs"/>
                </a:defRPr>
              </a:lvl5pPr>
            </a:lstStyle>
            <a:p>
              <a:pPr marL="0" lvl="0" indent="0" defTabSz="0" eaLnBrk="1" hangingPunct="1">
                <a:spcBef>
                  <a:spcPct val="0"/>
                </a:spcBef>
                <a:spcAft>
                  <a:spcPts val="1000"/>
                </a:spcAft>
                <a:buClrTx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altLang="zh-CN" sz="16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3 months*</a:t>
              </a:r>
            </a:p>
          </p:txBody>
        </p:sp>
        <p:sp>
          <p:nvSpPr>
            <p:cNvPr id="10269" name="Line 26"/>
            <p:cNvSpPr/>
            <p:nvPr/>
          </p:nvSpPr>
          <p:spPr>
            <a:xfrm>
              <a:off x="5280" y="2112"/>
              <a:ext cx="0" cy="188"/>
            </a:xfrm>
            <a:prstGeom prst="line">
              <a:avLst/>
            </a:prstGeom>
            <a:ln w="9360" cap="sq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10270" name="Rectangle 27"/>
            <p:cNvSpPr/>
            <p:nvPr/>
          </p:nvSpPr>
          <p:spPr>
            <a:xfrm>
              <a:off x="4224" y="2304"/>
              <a:ext cx="1185" cy="44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0000" tIns="46800" rIns="90000" bIns="46800">
              <a:spAutoFit/>
            </a:bodyPr>
            <a:lstStyle>
              <a:lvl1pPr marL="342900" indent="-342900" algn="l" defTabSz="457200" rtl="0" eaLnBrk="0" fontAlgn="base" hangingPunct="0">
                <a:spcBef>
                  <a:spcPts val="8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+mn-lt"/>
                  <a:ea typeface="Arial Unicode MS" panose="020B0604020202020204" charset="-122"/>
                  <a:cs typeface="+mn-cs"/>
                </a:defRPr>
              </a:lvl1pPr>
              <a:lvl2pPr marL="742950" indent="-285750" algn="l" defTabSz="457200" rtl="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+mn-lt"/>
                  <a:ea typeface="Arial Unicode MS" panose="020B0604020202020204" charset="-122"/>
                  <a:cs typeface="+mn-cs"/>
                </a:defRPr>
              </a:lvl2pPr>
              <a:lvl3pPr marL="1143000" indent="-228600" algn="l" defTabSz="457200" rtl="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+mn-lt"/>
                  <a:ea typeface="Arial Unicode MS" panose="020B0604020202020204" charset="-122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+mn-lt"/>
                  <a:ea typeface="Arial Unicode MS" panose="020B0604020202020204" charset="-122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+mn-lt"/>
                  <a:ea typeface="Arial Unicode MS" panose="020B0604020202020204" charset="-122"/>
                  <a:cs typeface="+mn-cs"/>
                </a:defRPr>
              </a:lvl5pPr>
            </a:lstStyle>
            <a:p>
              <a:pPr marL="0" lvl="0" indent="0" defTabSz="0" eaLnBrk="1" hangingPunct="1">
                <a:spcBef>
                  <a:spcPct val="0"/>
                </a:spcBef>
                <a:spcAft>
                  <a:spcPts val="1000"/>
                </a:spcAft>
                <a:buClrTx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altLang="zh-CN" sz="16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Documents check**</a:t>
              </a:r>
            </a:p>
            <a:p>
              <a:pPr marL="0" lvl="0" indent="0" defTabSz="0" eaLnBrk="1" hangingPunct="1">
                <a:spcBef>
                  <a:spcPct val="0"/>
                </a:spcBef>
                <a:spcAft>
                  <a:spcPts val="1000"/>
                </a:spcAft>
                <a:buClrTx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altLang="zh-CN" sz="16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Possible oral hearing</a:t>
              </a:r>
            </a:p>
          </p:txBody>
        </p:sp>
        <p:sp>
          <p:nvSpPr>
            <p:cNvPr id="10271" name="Rectangle 28"/>
            <p:cNvSpPr/>
            <p:nvPr/>
          </p:nvSpPr>
          <p:spPr>
            <a:xfrm>
              <a:off x="4991" y="2667"/>
              <a:ext cx="568" cy="21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0000" tIns="46800" rIns="90000" bIns="46800">
              <a:spAutoFit/>
            </a:bodyPr>
            <a:lstStyle>
              <a:lvl1pPr marL="342900" indent="-342900" algn="l" defTabSz="457200" rtl="0" eaLnBrk="0" fontAlgn="base" hangingPunct="0">
                <a:spcBef>
                  <a:spcPts val="8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+mn-lt"/>
                  <a:ea typeface="Arial Unicode MS" panose="020B0604020202020204" charset="-122"/>
                  <a:cs typeface="+mn-cs"/>
                </a:defRPr>
              </a:lvl1pPr>
              <a:lvl2pPr marL="742950" indent="-285750" algn="l" defTabSz="457200" rtl="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+mn-lt"/>
                  <a:ea typeface="Arial Unicode MS" panose="020B0604020202020204" charset="-122"/>
                  <a:cs typeface="+mn-cs"/>
                </a:defRPr>
              </a:lvl2pPr>
              <a:lvl3pPr marL="1143000" indent="-228600" algn="l" defTabSz="457200" rtl="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+mn-lt"/>
                  <a:ea typeface="Arial Unicode MS" panose="020B0604020202020204" charset="-122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+mn-lt"/>
                  <a:ea typeface="Arial Unicode MS" panose="020B0604020202020204" charset="-122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+mn-lt"/>
                  <a:ea typeface="Arial Unicode MS" panose="020B0604020202020204" charset="-122"/>
                  <a:cs typeface="+mn-cs"/>
                </a:defRPr>
              </a:lvl5pPr>
            </a:lstStyle>
            <a:p>
              <a:pPr marL="0" lvl="0" indent="0" defTabSz="0" eaLnBrk="1" hangingPunct="1">
                <a:spcBef>
                  <a:spcPct val="0"/>
                </a:spcBef>
                <a:spcAft>
                  <a:spcPts val="1000"/>
                </a:spcAft>
                <a:buClrTx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altLang="zh-CN" sz="16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Decision</a:t>
              </a:r>
            </a:p>
          </p:txBody>
        </p:sp>
      </p:grpSp>
      <p:sp>
        <p:nvSpPr>
          <p:cNvPr id="10245" name="Rectangle 29"/>
          <p:cNvSpPr/>
          <p:nvPr/>
        </p:nvSpPr>
        <p:spPr>
          <a:xfrm>
            <a:off x="1143000" y="4419600"/>
            <a:ext cx="7315200" cy="961418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>
            <a:spAutoFit/>
          </a:bodyPr>
          <a:lstStyle>
            <a:lvl1pPr marL="342900" indent="-3429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+mn-lt"/>
                <a:ea typeface="Arial Unicode MS" panose="020B0604020202020204" charset="-122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+mn-lt"/>
                <a:ea typeface="Arial Unicode MS" panose="020B0604020202020204" charset="-122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+mn-lt"/>
                <a:ea typeface="Arial Unicode MS" panose="020B0604020202020204" charset="-122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Arial Unicode MS" panose="020B0604020202020204" charset="-122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Arial Unicode MS" panose="020B0604020202020204" charset="-122"/>
                <a:cs typeface="+mn-cs"/>
              </a:defRPr>
            </a:lvl5pPr>
          </a:lstStyle>
          <a:p>
            <a:pPr marL="0" lvl="0" indent="0" defTabSz="0" eaLnBrk="1" hangingPunct="1">
              <a:spcBef>
                <a:spcPct val="0"/>
              </a:spcBef>
              <a:spcAft>
                <a:spcPts val="1000"/>
              </a:spcAft>
              <a:buClrTx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sz="1600" dirty="0">
                <a:latin typeface="Times New Roman" panose="02020603050405020304" pitchFamily="18" charset="0"/>
                <a:ea typeface="宋体" panose="02010600030101010101" pitchFamily="2" charset="-122"/>
              </a:rPr>
              <a:t>* For cases involving a foreign party, there is no time limit in practices</a:t>
            </a:r>
          </a:p>
          <a:p>
            <a:pPr marL="0" lvl="0" indent="0" defTabSz="0" eaLnBrk="1" hangingPunct="1">
              <a:spcBef>
                <a:spcPct val="0"/>
              </a:spcBef>
              <a:spcAft>
                <a:spcPts val="1000"/>
              </a:spcAft>
              <a:buClrTx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sz="1600" dirty="0">
                <a:latin typeface="Times New Roman" panose="02020603050405020304" pitchFamily="18" charset="0"/>
                <a:ea typeface="宋体" panose="02010600030101010101" pitchFamily="2" charset="-122"/>
              </a:rPr>
              <a:t>** Traditionally second instance did not involve oral hearing often. But in recent years, oral hearing is observed more and more often.</a:t>
            </a:r>
          </a:p>
        </p:txBody>
      </p:sp>
      <p:sp>
        <p:nvSpPr>
          <p:cNvPr id="10246" name="Text Box 30"/>
          <p:cNvSpPr txBox="1"/>
          <p:nvPr/>
        </p:nvSpPr>
        <p:spPr>
          <a:xfrm>
            <a:off x="7696200" y="6248400"/>
            <a:ext cx="762000" cy="45720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/>
          <a:lstStyle>
            <a:lvl1pPr marL="342900" indent="-3429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+mn-lt"/>
                <a:ea typeface="Arial Unicode MS" panose="020B0604020202020204" charset="-122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+mn-lt"/>
                <a:ea typeface="Arial Unicode MS" panose="020B0604020202020204" charset="-122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+mn-lt"/>
                <a:ea typeface="Arial Unicode MS" panose="020B0604020202020204" charset="-122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Arial Unicode MS" panose="020B0604020202020204" charset="-122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Arial Unicode MS" panose="020B0604020202020204" charset="-122"/>
                <a:cs typeface="+mn-cs"/>
              </a:defRPr>
            </a:lvl5pPr>
          </a:lstStyle>
          <a:p>
            <a:pPr marL="0" lvl="0" indent="0" algn="r" defTabSz="0" eaLnBrk="1" hangingPunct="1">
              <a:spcBef>
                <a:spcPct val="0"/>
              </a:spcBef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zh-CN" altLang="zh-CN" sz="1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459828" y="735724"/>
            <a:ext cx="8229600" cy="10668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008ACC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 smtClean="0"/>
              <a:t>China Timeline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8058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r>
              <a:rPr lang="en-US" dirty="0" smtClean="0"/>
              <a:t>Question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What would be the most prominent trend or changes regarding IP matters in your </a:t>
            </a:r>
            <a:r>
              <a:rPr lang="en-US" sz="4000" dirty="0" smtClean="0"/>
              <a:t>country?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2362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r>
              <a:rPr lang="en-US" dirty="0" smtClean="0"/>
              <a:t>China Administrative Track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3400"/>
          </a:xfrm>
        </p:spPr>
        <p:txBody>
          <a:bodyPr/>
          <a:lstStyle/>
          <a:p>
            <a:pPr marL="365760" lvl="0" indent="-256032" defTabSz="0">
              <a:spcBef>
                <a:spcPts val="600"/>
              </a:spcBef>
              <a:spcAft>
                <a:spcPts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dirty="0">
                <a:ea typeface="宋体" panose="02010600030101010101" pitchFamily="2" charset="-122"/>
              </a:rPr>
              <a:t>Available </a:t>
            </a:r>
            <a:r>
              <a:rPr lang="en-US" altLang="zh-CN" b="1" dirty="0">
                <a:ea typeface="宋体" panose="02010600030101010101" pitchFamily="2" charset="-122"/>
              </a:rPr>
              <a:t>official</a:t>
            </a:r>
            <a:r>
              <a:rPr lang="en-US" altLang="zh-CN" dirty="0">
                <a:ea typeface="宋体" panose="02010600030101010101" pitchFamily="2" charset="-122"/>
              </a:rPr>
              <a:t> remedies</a:t>
            </a:r>
          </a:p>
          <a:p>
            <a:pPr marL="859028" lvl="1" indent="-457200" defTabSz="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sz="2600" dirty="0" smtClean="0">
                <a:ea typeface="宋体" panose="02010600030101010101" pitchFamily="2" charset="-122"/>
              </a:rPr>
              <a:t>Administrative </a:t>
            </a:r>
            <a:r>
              <a:rPr lang="en-US" altLang="zh-CN" sz="2600" dirty="0">
                <a:ea typeface="宋体" panose="02010600030101010101" pitchFamily="2" charset="-122"/>
              </a:rPr>
              <a:t>remedy:</a:t>
            </a:r>
          </a:p>
          <a:p>
            <a:pPr marL="917766" lvl="3" indent="-285750" defTabSz="0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sz="2200" dirty="0" smtClean="0">
                <a:ea typeface="宋体" panose="02010600030101010101" pitchFamily="2" charset="-122"/>
              </a:rPr>
              <a:t>Complain </a:t>
            </a:r>
            <a:r>
              <a:rPr lang="en-US" altLang="zh-CN" sz="2200" dirty="0">
                <a:ea typeface="宋体" panose="02010600030101010101" pitchFamily="2" charset="-122"/>
              </a:rPr>
              <a:t>at IP department of a local government;</a:t>
            </a:r>
          </a:p>
          <a:p>
            <a:pPr marL="917766" lvl="3" indent="-285750" defTabSz="0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sz="2200" dirty="0" smtClean="0">
                <a:ea typeface="宋体" panose="02010600030101010101" pitchFamily="2" charset="-122"/>
              </a:rPr>
              <a:t>Averagely </a:t>
            </a:r>
            <a:r>
              <a:rPr lang="en-US" altLang="zh-CN" sz="2200" dirty="0">
                <a:ea typeface="宋体" panose="02010600030101010101" pitchFamily="2" charset="-122"/>
              </a:rPr>
              <a:t>takes 3-9 months;</a:t>
            </a:r>
          </a:p>
          <a:p>
            <a:pPr marL="917766" lvl="3" indent="-285750" defTabSz="0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sz="2200" dirty="0" smtClean="0">
                <a:ea typeface="宋体" panose="02010600030101010101" pitchFamily="2" charset="-122"/>
              </a:rPr>
              <a:t>Decision </a:t>
            </a:r>
            <a:r>
              <a:rPr lang="en-US" altLang="zh-CN" sz="2200" dirty="0">
                <a:ea typeface="宋体" panose="02010600030101010101" pitchFamily="2" charset="-122"/>
              </a:rPr>
              <a:t>effective locally;</a:t>
            </a:r>
          </a:p>
          <a:p>
            <a:pPr marL="917766" lvl="3" indent="-285750" defTabSz="0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sz="2200" dirty="0" smtClean="0">
                <a:ea typeface="宋体" panose="02010600030101010101" pitchFamily="2" charset="-122"/>
              </a:rPr>
              <a:t>No </a:t>
            </a:r>
            <a:r>
              <a:rPr lang="en-US" altLang="zh-CN" sz="2200" dirty="0">
                <a:ea typeface="宋体" panose="02010600030101010101" pitchFamily="2" charset="-122"/>
              </a:rPr>
              <a:t>damages;</a:t>
            </a:r>
          </a:p>
          <a:p>
            <a:pPr marL="917766" lvl="3" indent="-285750" defTabSz="0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sz="2200" dirty="0" smtClean="0">
                <a:ea typeface="宋体" panose="02010600030101010101" pitchFamily="2" charset="-122"/>
              </a:rPr>
              <a:t>Official </a:t>
            </a:r>
            <a:r>
              <a:rPr lang="en-US" altLang="zh-CN" sz="2200" dirty="0">
                <a:ea typeface="宋体" panose="02010600030101010101" pitchFamily="2" charset="-122"/>
              </a:rPr>
              <a:t>fee varies from place to place </a:t>
            </a:r>
            <a:r>
              <a:rPr lang="zh-CN" altLang="zh-CN" sz="2200" dirty="0">
                <a:ea typeface="宋体" panose="02010600030101010101" pitchFamily="2" charset="-122"/>
              </a:rPr>
              <a:t>€ </a:t>
            </a:r>
            <a:r>
              <a:rPr lang="en-US" altLang="zh-CN" sz="2200" dirty="0">
                <a:ea typeface="宋体" panose="02010600030101010101" pitchFamily="2" charset="-122"/>
              </a:rPr>
              <a:t>10-25;</a:t>
            </a:r>
          </a:p>
          <a:p>
            <a:pPr marL="917766" lvl="3" indent="-285750" defTabSz="0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sz="2200" dirty="0" smtClean="0">
                <a:ea typeface="宋体" panose="02010600030101010101" pitchFamily="2" charset="-122"/>
              </a:rPr>
              <a:t>Attorney </a:t>
            </a:r>
            <a:r>
              <a:rPr lang="en-US" altLang="zh-CN" sz="2200" dirty="0">
                <a:ea typeface="宋体" panose="02010600030101010101" pitchFamily="2" charset="-122"/>
              </a:rPr>
              <a:t>fee around </a:t>
            </a:r>
            <a:r>
              <a:rPr lang="zh-CN" altLang="zh-CN" sz="2200" dirty="0">
                <a:ea typeface="宋体" panose="02010600030101010101" pitchFamily="2" charset="-122"/>
              </a:rPr>
              <a:t>€</a:t>
            </a:r>
            <a:r>
              <a:rPr lang="en-US" altLang="zh-CN" sz="2200" dirty="0">
                <a:ea typeface="宋体" panose="02010600030101010101" pitchFamily="2" charset="-122"/>
              </a:rPr>
              <a:t>30,000.  </a:t>
            </a:r>
          </a:p>
          <a:p>
            <a:pPr marL="365760" indent="-256032">
              <a:spcBef>
                <a:spcPts val="60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78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/>
          <p:nvPr/>
        </p:nvSpPr>
        <p:spPr>
          <a:xfrm>
            <a:off x="304800" y="76200"/>
            <a:ext cx="88392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342900" indent="-3429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+mn-lt"/>
                <a:ea typeface="Arial Unicode MS" panose="020B0604020202020204" charset="-122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+mn-lt"/>
                <a:ea typeface="Arial Unicode MS" panose="020B0604020202020204" charset="-122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+mn-lt"/>
                <a:ea typeface="Arial Unicode MS" panose="020B0604020202020204" charset="-122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Arial Unicode MS" panose="020B0604020202020204" charset="-122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Arial Unicode MS" panose="020B0604020202020204" charset="-122"/>
                <a:cs typeface="+mn-cs"/>
              </a:defRPr>
            </a:lvl5pPr>
          </a:lstStyle>
          <a:p>
            <a:pPr marL="0" lvl="0" indent="0" defTabSz="0" eaLnBrk="1" hangingPunct="1">
              <a:spcBef>
                <a:spcPct val="0"/>
              </a:spcBef>
              <a:spcAft>
                <a:spcPts val="2000"/>
              </a:spcAft>
              <a:buClrTx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dirty="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1. Available remedies for patent disputes</a:t>
            </a:r>
          </a:p>
        </p:txBody>
      </p:sp>
      <p:sp>
        <p:nvSpPr>
          <p:cNvPr id="15364" name="Rectangle 3"/>
          <p:cNvSpPr/>
          <p:nvPr/>
        </p:nvSpPr>
        <p:spPr>
          <a:xfrm>
            <a:off x="1143000" y="4724400"/>
            <a:ext cx="7239000" cy="119380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lstStyle>
            <a:lvl1pPr marL="342900" indent="-3429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+mn-lt"/>
                <a:ea typeface="Arial Unicode MS" panose="020B0604020202020204" charset="-122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+mn-lt"/>
                <a:ea typeface="Arial Unicode MS" panose="020B0604020202020204" charset="-122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+mn-lt"/>
                <a:ea typeface="Arial Unicode MS" panose="020B0604020202020204" charset="-122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Arial Unicode MS" panose="020B0604020202020204" charset="-122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Arial Unicode MS" panose="020B0604020202020204" charset="-122"/>
                <a:cs typeface="+mn-cs"/>
              </a:defRPr>
            </a:lvl5pPr>
          </a:lstStyle>
          <a:p>
            <a:pPr marL="0" lvl="0" indent="0" defTabSz="0" eaLnBrk="1" hangingPunct="1">
              <a:spcBef>
                <a:spcPct val="0"/>
              </a:spcBef>
              <a:spcAft>
                <a:spcPts val="1000"/>
              </a:spcAft>
              <a:buClrTx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sz="1600" dirty="0">
                <a:latin typeface="Times New Roman" panose="02020603050405020304" pitchFamily="18" charset="0"/>
                <a:ea typeface="宋体" panose="02010600030101010101" pitchFamily="2" charset="-122"/>
              </a:rPr>
              <a:t>* For obvious and bad faith infringement, immediate injunction order might be issued and enforced, raid action might be taken</a:t>
            </a:r>
          </a:p>
          <a:p>
            <a:pPr marL="0" lvl="0" indent="0" defTabSz="0" eaLnBrk="1" hangingPunct="1">
              <a:spcBef>
                <a:spcPct val="0"/>
              </a:spcBef>
              <a:spcAft>
                <a:spcPts val="1000"/>
              </a:spcAft>
              <a:buClrTx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sz="1600" dirty="0">
                <a:latin typeface="Times New Roman" panose="02020603050405020304" pitchFamily="18" charset="0"/>
                <a:ea typeface="宋体" panose="02010600030101010101" pitchFamily="2" charset="-122"/>
              </a:rPr>
              <a:t>** Once appealed to a court, the case becomes an administrative litigation case and follows administrative litigation procedures.</a:t>
            </a:r>
          </a:p>
        </p:txBody>
      </p:sp>
      <p:grpSp>
        <p:nvGrpSpPr>
          <p:cNvPr id="15365" name="Group 4"/>
          <p:cNvGrpSpPr/>
          <p:nvPr/>
        </p:nvGrpSpPr>
        <p:grpSpPr>
          <a:xfrm>
            <a:off x="252412" y="1676400"/>
            <a:ext cx="8739188" cy="2755571"/>
            <a:chOff x="192" y="1650"/>
            <a:chExt cx="5361" cy="1638"/>
          </a:xfrm>
        </p:grpSpPr>
        <p:sp>
          <p:nvSpPr>
            <p:cNvPr id="15367" name="Line 5"/>
            <p:cNvSpPr/>
            <p:nvPr/>
          </p:nvSpPr>
          <p:spPr>
            <a:xfrm>
              <a:off x="528" y="2208"/>
              <a:ext cx="4748" cy="0"/>
            </a:xfrm>
            <a:prstGeom prst="line">
              <a:avLst/>
            </a:prstGeom>
            <a:ln w="9360" cap="sq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15368" name="Line 6"/>
            <p:cNvSpPr/>
            <p:nvPr/>
          </p:nvSpPr>
          <p:spPr>
            <a:xfrm>
              <a:off x="528" y="2112"/>
              <a:ext cx="0" cy="188"/>
            </a:xfrm>
            <a:prstGeom prst="line">
              <a:avLst/>
            </a:prstGeom>
            <a:ln w="9360" cap="sq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15369" name="Rectangle 7"/>
            <p:cNvSpPr/>
            <p:nvPr/>
          </p:nvSpPr>
          <p:spPr>
            <a:xfrm>
              <a:off x="192" y="2352"/>
              <a:ext cx="617" cy="21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0000" tIns="46800" rIns="90000" bIns="46800">
              <a:spAutoFit/>
            </a:bodyPr>
            <a:lstStyle>
              <a:lvl1pPr marL="342900" indent="-342900" algn="l" defTabSz="457200" rtl="0" eaLnBrk="0" fontAlgn="base" hangingPunct="0">
                <a:spcBef>
                  <a:spcPts val="8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+mn-lt"/>
                  <a:ea typeface="Arial Unicode MS" panose="020B0604020202020204" charset="-122"/>
                  <a:cs typeface="+mn-cs"/>
                </a:defRPr>
              </a:lvl1pPr>
              <a:lvl2pPr marL="742950" indent="-285750" algn="l" defTabSz="457200" rtl="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+mn-lt"/>
                  <a:ea typeface="Arial Unicode MS" panose="020B0604020202020204" charset="-122"/>
                  <a:cs typeface="+mn-cs"/>
                </a:defRPr>
              </a:lvl2pPr>
              <a:lvl3pPr marL="1143000" indent="-228600" algn="l" defTabSz="457200" rtl="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+mn-lt"/>
                  <a:ea typeface="Arial Unicode MS" panose="020B0604020202020204" charset="-122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+mn-lt"/>
                  <a:ea typeface="Arial Unicode MS" panose="020B0604020202020204" charset="-122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+mn-lt"/>
                  <a:ea typeface="Arial Unicode MS" panose="020B0604020202020204" charset="-122"/>
                  <a:cs typeface="+mn-cs"/>
                </a:defRPr>
              </a:lvl5pPr>
            </a:lstStyle>
            <a:p>
              <a:pPr marL="0" lvl="0" indent="0" defTabSz="0" eaLnBrk="1" hangingPunct="1">
                <a:spcBef>
                  <a:spcPct val="0"/>
                </a:spcBef>
                <a:spcAft>
                  <a:spcPts val="1000"/>
                </a:spcAft>
                <a:buClrTx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altLang="zh-CN" sz="16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Complain</a:t>
              </a:r>
            </a:p>
          </p:txBody>
        </p:sp>
        <p:sp>
          <p:nvSpPr>
            <p:cNvPr id="15370" name="Line 8"/>
            <p:cNvSpPr/>
            <p:nvPr/>
          </p:nvSpPr>
          <p:spPr>
            <a:xfrm>
              <a:off x="816" y="2112"/>
              <a:ext cx="0" cy="188"/>
            </a:xfrm>
            <a:prstGeom prst="line">
              <a:avLst/>
            </a:prstGeom>
            <a:ln w="9360" cap="sq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15371" name="Rectangle 9"/>
            <p:cNvSpPr/>
            <p:nvPr/>
          </p:nvSpPr>
          <p:spPr>
            <a:xfrm>
              <a:off x="670" y="2715"/>
              <a:ext cx="284" cy="21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0000" tIns="46800" rIns="90000" bIns="46800">
              <a:spAutoFit/>
            </a:bodyPr>
            <a:lstStyle>
              <a:lvl1pPr marL="342900" indent="-342900" algn="l" defTabSz="457200" rtl="0" eaLnBrk="0" fontAlgn="base" hangingPunct="0">
                <a:spcBef>
                  <a:spcPts val="8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+mn-lt"/>
                  <a:ea typeface="Arial Unicode MS" panose="020B0604020202020204" charset="-122"/>
                  <a:cs typeface="+mn-cs"/>
                </a:defRPr>
              </a:lvl1pPr>
              <a:lvl2pPr marL="742950" indent="-285750" algn="l" defTabSz="457200" rtl="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+mn-lt"/>
                  <a:ea typeface="Arial Unicode MS" panose="020B0604020202020204" charset="-122"/>
                  <a:cs typeface="+mn-cs"/>
                </a:defRPr>
              </a:lvl2pPr>
              <a:lvl3pPr marL="1143000" indent="-228600" algn="l" defTabSz="457200" rtl="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+mn-lt"/>
                  <a:ea typeface="Arial Unicode MS" panose="020B0604020202020204" charset="-122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+mn-lt"/>
                  <a:ea typeface="Arial Unicode MS" panose="020B0604020202020204" charset="-122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+mn-lt"/>
                  <a:ea typeface="Arial Unicode MS" panose="020B0604020202020204" charset="-122"/>
                  <a:cs typeface="+mn-cs"/>
                </a:defRPr>
              </a:lvl5pPr>
            </a:lstStyle>
            <a:p>
              <a:pPr marL="0" lvl="0" indent="0" defTabSz="0" eaLnBrk="1" hangingPunct="1">
                <a:spcBef>
                  <a:spcPct val="0"/>
                </a:spcBef>
                <a:spcAft>
                  <a:spcPts val="1000"/>
                </a:spcAft>
                <a:buClrTx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altLang="zh-CN" sz="16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file</a:t>
              </a:r>
            </a:p>
          </p:txBody>
        </p:sp>
        <p:sp>
          <p:nvSpPr>
            <p:cNvPr id="15372" name="AutoShape 10"/>
            <p:cNvSpPr/>
            <p:nvPr/>
          </p:nvSpPr>
          <p:spPr>
            <a:xfrm rot="-5400000" flipH="1">
              <a:off x="631" y="1807"/>
              <a:ext cx="67" cy="303"/>
            </a:xfrm>
            <a:prstGeom prst="leftBrace">
              <a:avLst>
                <a:gd name="adj1" fmla="val 8730"/>
                <a:gd name="adj2" fmla="val 50000"/>
              </a:avLst>
            </a:prstGeom>
            <a:noFill/>
            <a:ln w="9360" cap="sq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15373" name="Rectangle 11"/>
            <p:cNvSpPr/>
            <p:nvPr/>
          </p:nvSpPr>
          <p:spPr>
            <a:xfrm>
              <a:off x="432" y="1680"/>
              <a:ext cx="443" cy="21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0000" tIns="46800" rIns="90000" bIns="46800">
              <a:spAutoFit/>
            </a:bodyPr>
            <a:lstStyle>
              <a:lvl1pPr marL="342900" indent="-342900" algn="l" defTabSz="457200" rtl="0" eaLnBrk="0" fontAlgn="base" hangingPunct="0">
                <a:spcBef>
                  <a:spcPts val="8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+mn-lt"/>
                  <a:ea typeface="Arial Unicode MS" panose="020B0604020202020204" charset="-122"/>
                  <a:cs typeface="+mn-cs"/>
                </a:defRPr>
              </a:lvl1pPr>
              <a:lvl2pPr marL="742950" indent="-285750" algn="l" defTabSz="457200" rtl="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+mn-lt"/>
                  <a:ea typeface="Arial Unicode MS" panose="020B0604020202020204" charset="-122"/>
                  <a:cs typeface="+mn-cs"/>
                </a:defRPr>
              </a:lvl2pPr>
              <a:lvl3pPr marL="1143000" indent="-228600" algn="l" defTabSz="457200" rtl="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+mn-lt"/>
                  <a:ea typeface="Arial Unicode MS" panose="020B0604020202020204" charset="-122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+mn-lt"/>
                  <a:ea typeface="Arial Unicode MS" panose="020B0604020202020204" charset="-122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+mn-lt"/>
                  <a:ea typeface="Arial Unicode MS" panose="020B0604020202020204" charset="-122"/>
                  <a:cs typeface="+mn-cs"/>
                </a:defRPr>
              </a:lvl5pPr>
            </a:lstStyle>
            <a:p>
              <a:pPr marL="0" lvl="0" indent="0" defTabSz="0" eaLnBrk="1" hangingPunct="1">
                <a:spcBef>
                  <a:spcPct val="0"/>
                </a:spcBef>
                <a:spcAft>
                  <a:spcPts val="1000"/>
                </a:spcAft>
                <a:buClrTx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altLang="zh-CN" sz="16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7 days</a:t>
              </a:r>
            </a:p>
          </p:txBody>
        </p:sp>
        <p:sp>
          <p:nvSpPr>
            <p:cNvPr id="15374" name="Line 12"/>
            <p:cNvSpPr/>
            <p:nvPr/>
          </p:nvSpPr>
          <p:spPr>
            <a:xfrm>
              <a:off x="3408" y="2112"/>
              <a:ext cx="0" cy="188"/>
            </a:xfrm>
            <a:prstGeom prst="line">
              <a:avLst/>
            </a:prstGeom>
            <a:ln w="9360" cap="sq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15375" name="Rectangle 13"/>
            <p:cNvSpPr/>
            <p:nvPr/>
          </p:nvSpPr>
          <p:spPr>
            <a:xfrm>
              <a:off x="1344" y="2366"/>
              <a:ext cx="1710" cy="9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0000" tIns="46800" rIns="90000" bIns="46800">
              <a:spAutoFit/>
            </a:bodyPr>
            <a:lstStyle>
              <a:lvl1pPr marL="342900" indent="-342900" algn="l" defTabSz="457200" rtl="0" eaLnBrk="0" fontAlgn="base" hangingPunct="0">
                <a:spcBef>
                  <a:spcPts val="8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+mn-lt"/>
                  <a:ea typeface="Arial Unicode MS" panose="020B0604020202020204" charset="-122"/>
                  <a:cs typeface="+mn-cs"/>
                </a:defRPr>
              </a:lvl1pPr>
              <a:lvl2pPr marL="742950" indent="-285750" algn="l" defTabSz="457200" rtl="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+mn-lt"/>
                  <a:ea typeface="Arial Unicode MS" panose="020B0604020202020204" charset="-122"/>
                  <a:cs typeface="+mn-cs"/>
                </a:defRPr>
              </a:lvl2pPr>
              <a:lvl3pPr marL="1143000" indent="-228600" algn="l" defTabSz="457200" rtl="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+mn-lt"/>
                  <a:ea typeface="Arial Unicode MS" panose="020B0604020202020204" charset="-122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+mn-lt"/>
                  <a:ea typeface="Arial Unicode MS" panose="020B0604020202020204" charset="-122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+mn-lt"/>
                  <a:ea typeface="Arial Unicode MS" panose="020B0604020202020204" charset="-122"/>
                  <a:cs typeface="+mn-cs"/>
                </a:defRPr>
              </a:lvl5pPr>
            </a:lstStyle>
            <a:p>
              <a:pPr marL="0" lvl="0" indent="0" defTabSz="0" eaLnBrk="1" hangingPunct="1">
                <a:spcBef>
                  <a:spcPct val="0"/>
                </a:spcBef>
                <a:spcAft>
                  <a:spcPts val="1000"/>
                </a:spcAft>
                <a:buClrTx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altLang="zh-CN" sz="1600" dirty="0" smtClean="0">
                  <a:latin typeface="Times New Roman" panose="02020603050405020304" pitchFamily="18" charset="0"/>
                  <a:ea typeface="宋体" panose="02010600030101010101" pitchFamily="2" charset="-122"/>
                </a:rPr>
                <a:t>Evidence/document exchange</a:t>
              </a:r>
              <a:endParaRPr lang="en-US" altLang="zh-CN" sz="16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 marL="0" lvl="0" indent="0" defTabSz="0" eaLnBrk="1" hangingPunct="1">
                <a:spcBef>
                  <a:spcPct val="0"/>
                </a:spcBef>
                <a:spcAft>
                  <a:spcPts val="1000"/>
                </a:spcAft>
                <a:buClrTx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altLang="zh-CN" sz="16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Often on-site investigation</a:t>
              </a:r>
            </a:p>
            <a:p>
              <a:pPr marL="0" lvl="0" indent="0" defTabSz="0" eaLnBrk="1" hangingPunct="1">
                <a:spcBef>
                  <a:spcPct val="0"/>
                </a:spcBef>
                <a:spcAft>
                  <a:spcPts val="1000"/>
                </a:spcAft>
                <a:buClrTx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altLang="zh-CN" sz="16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Possible direct seizure</a:t>
              </a:r>
            </a:p>
            <a:p>
              <a:pPr marL="0" lvl="0" indent="0" defTabSz="0" eaLnBrk="1" hangingPunct="1">
                <a:spcBef>
                  <a:spcPct val="0"/>
                </a:spcBef>
                <a:spcAft>
                  <a:spcPts val="1000"/>
                </a:spcAft>
                <a:buClrTx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altLang="zh-CN" sz="16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…</a:t>
              </a:r>
            </a:p>
          </p:txBody>
        </p:sp>
        <p:sp>
          <p:nvSpPr>
            <p:cNvPr id="15376" name="AutoShape 14"/>
            <p:cNvSpPr/>
            <p:nvPr/>
          </p:nvSpPr>
          <p:spPr>
            <a:xfrm rot="-5400000" flipH="1">
              <a:off x="2088" y="673"/>
              <a:ext cx="66" cy="2569"/>
            </a:xfrm>
            <a:prstGeom prst="leftBrace">
              <a:avLst>
                <a:gd name="adj1" fmla="val 8830"/>
                <a:gd name="adj2" fmla="val 50000"/>
              </a:avLst>
            </a:prstGeom>
            <a:noFill/>
            <a:ln w="9360" cap="sq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15377" name="Rectangle 15"/>
            <p:cNvSpPr/>
            <p:nvPr/>
          </p:nvSpPr>
          <p:spPr>
            <a:xfrm>
              <a:off x="1805" y="1650"/>
              <a:ext cx="756" cy="21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0000" tIns="46800" rIns="90000" bIns="46800">
              <a:spAutoFit/>
            </a:bodyPr>
            <a:lstStyle>
              <a:lvl1pPr marL="342900" indent="-342900" algn="l" defTabSz="457200" rtl="0" eaLnBrk="0" fontAlgn="base" hangingPunct="0">
                <a:spcBef>
                  <a:spcPts val="8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+mn-lt"/>
                  <a:ea typeface="Arial Unicode MS" panose="020B0604020202020204" charset="-122"/>
                  <a:cs typeface="+mn-cs"/>
                </a:defRPr>
              </a:lvl1pPr>
              <a:lvl2pPr marL="742950" indent="-285750" algn="l" defTabSz="457200" rtl="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+mn-lt"/>
                  <a:ea typeface="Arial Unicode MS" panose="020B0604020202020204" charset="-122"/>
                  <a:cs typeface="+mn-cs"/>
                </a:defRPr>
              </a:lvl2pPr>
              <a:lvl3pPr marL="1143000" indent="-228600" algn="l" defTabSz="457200" rtl="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+mn-lt"/>
                  <a:ea typeface="Arial Unicode MS" panose="020B0604020202020204" charset="-122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+mn-lt"/>
                  <a:ea typeface="Arial Unicode MS" panose="020B0604020202020204" charset="-122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+mn-lt"/>
                  <a:ea typeface="Arial Unicode MS" panose="020B0604020202020204" charset="-122"/>
                  <a:cs typeface="+mn-cs"/>
                </a:defRPr>
              </a:lvl5pPr>
            </a:lstStyle>
            <a:p>
              <a:pPr marL="0" lvl="0" indent="0" defTabSz="0" eaLnBrk="1" hangingPunct="1">
                <a:spcBef>
                  <a:spcPct val="0"/>
                </a:spcBef>
                <a:spcAft>
                  <a:spcPts val="1000"/>
                </a:spcAft>
                <a:buClrTx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altLang="zh-CN" sz="16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0-9months *</a:t>
              </a:r>
            </a:p>
          </p:txBody>
        </p:sp>
        <p:sp>
          <p:nvSpPr>
            <p:cNvPr id="15378" name="Rectangle 16"/>
            <p:cNvSpPr/>
            <p:nvPr/>
          </p:nvSpPr>
          <p:spPr>
            <a:xfrm>
              <a:off x="3117" y="2667"/>
              <a:ext cx="738" cy="45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0000" tIns="46800" rIns="90000" bIns="46800">
              <a:spAutoFit/>
            </a:bodyPr>
            <a:lstStyle>
              <a:lvl1pPr marL="342900" indent="-342900" algn="l" defTabSz="457200" rtl="0" eaLnBrk="0" fontAlgn="base" hangingPunct="0">
                <a:spcBef>
                  <a:spcPts val="8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+mn-lt"/>
                  <a:ea typeface="Arial Unicode MS" panose="020B0604020202020204" charset="-122"/>
                  <a:cs typeface="+mn-cs"/>
                </a:defRPr>
              </a:lvl1pPr>
              <a:lvl2pPr marL="742950" indent="-285750" algn="l" defTabSz="457200" rtl="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+mn-lt"/>
                  <a:ea typeface="Arial Unicode MS" panose="020B0604020202020204" charset="-122"/>
                  <a:cs typeface="+mn-cs"/>
                </a:defRPr>
              </a:lvl2pPr>
              <a:lvl3pPr marL="1143000" indent="-228600" algn="l" defTabSz="457200" rtl="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+mn-lt"/>
                  <a:ea typeface="Arial Unicode MS" panose="020B0604020202020204" charset="-122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+mn-lt"/>
                  <a:ea typeface="Arial Unicode MS" panose="020B0604020202020204" charset="-122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+mn-lt"/>
                  <a:ea typeface="Arial Unicode MS" panose="020B0604020202020204" charset="-122"/>
                  <a:cs typeface="+mn-cs"/>
                </a:defRPr>
              </a:lvl5pPr>
            </a:lstStyle>
            <a:p>
              <a:pPr marL="0" lvl="0" indent="0" defTabSz="0" eaLnBrk="1" hangingPunct="1">
                <a:spcBef>
                  <a:spcPct val="0"/>
                </a:spcBef>
                <a:spcAft>
                  <a:spcPts val="1000"/>
                </a:spcAft>
                <a:buClrTx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altLang="zh-CN" sz="16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Possible </a:t>
              </a:r>
            </a:p>
            <a:p>
              <a:pPr marL="0" lvl="0" indent="0" defTabSz="0" eaLnBrk="1" hangingPunct="1">
                <a:spcBef>
                  <a:spcPct val="0"/>
                </a:spcBef>
                <a:spcAft>
                  <a:spcPts val="1000"/>
                </a:spcAft>
                <a:buClrTx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altLang="zh-CN" sz="16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oral hearing</a:t>
              </a:r>
            </a:p>
          </p:txBody>
        </p:sp>
        <p:sp>
          <p:nvSpPr>
            <p:cNvPr id="15379" name="Line 17"/>
            <p:cNvSpPr/>
            <p:nvPr/>
          </p:nvSpPr>
          <p:spPr>
            <a:xfrm>
              <a:off x="3888" y="2112"/>
              <a:ext cx="0" cy="188"/>
            </a:xfrm>
            <a:prstGeom prst="line">
              <a:avLst/>
            </a:prstGeom>
            <a:ln w="9360" cap="sq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15380" name="Rectangle 18"/>
            <p:cNvSpPr/>
            <p:nvPr/>
          </p:nvSpPr>
          <p:spPr>
            <a:xfrm>
              <a:off x="3600" y="2304"/>
              <a:ext cx="568" cy="21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0000" tIns="46800" rIns="90000" bIns="46800">
              <a:spAutoFit/>
            </a:bodyPr>
            <a:lstStyle>
              <a:lvl1pPr marL="342900" indent="-342900" algn="l" defTabSz="457200" rtl="0" eaLnBrk="0" fontAlgn="base" hangingPunct="0">
                <a:spcBef>
                  <a:spcPts val="8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+mn-lt"/>
                  <a:ea typeface="Arial Unicode MS" panose="020B0604020202020204" charset="-122"/>
                  <a:cs typeface="+mn-cs"/>
                </a:defRPr>
              </a:lvl1pPr>
              <a:lvl2pPr marL="742950" indent="-285750" algn="l" defTabSz="457200" rtl="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+mn-lt"/>
                  <a:ea typeface="Arial Unicode MS" panose="020B0604020202020204" charset="-122"/>
                  <a:cs typeface="+mn-cs"/>
                </a:defRPr>
              </a:lvl2pPr>
              <a:lvl3pPr marL="1143000" indent="-228600" algn="l" defTabSz="457200" rtl="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+mn-lt"/>
                  <a:ea typeface="Arial Unicode MS" panose="020B0604020202020204" charset="-122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+mn-lt"/>
                  <a:ea typeface="Arial Unicode MS" panose="020B0604020202020204" charset="-122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+mn-lt"/>
                  <a:ea typeface="Arial Unicode MS" panose="020B0604020202020204" charset="-122"/>
                  <a:cs typeface="+mn-cs"/>
                </a:defRPr>
              </a:lvl5pPr>
            </a:lstStyle>
            <a:p>
              <a:pPr marL="0" lvl="0" indent="0" defTabSz="0" eaLnBrk="1" hangingPunct="1">
                <a:spcBef>
                  <a:spcPct val="0"/>
                </a:spcBef>
                <a:spcAft>
                  <a:spcPts val="1000"/>
                </a:spcAft>
                <a:buClrTx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altLang="zh-CN" sz="16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Decision</a:t>
              </a:r>
            </a:p>
          </p:txBody>
        </p:sp>
        <p:sp>
          <p:nvSpPr>
            <p:cNvPr id="15381" name="AutoShape 19"/>
            <p:cNvSpPr/>
            <p:nvPr/>
          </p:nvSpPr>
          <p:spPr>
            <a:xfrm rot="-5400000" flipH="1">
              <a:off x="3636" y="1738"/>
              <a:ext cx="67" cy="438"/>
            </a:xfrm>
            <a:prstGeom prst="leftBrace">
              <a:avLst>
                <a:gd name="adj1" fmla="val 8776"/>
                <a:gd name="adj2" fmla="val 50000"/>
              </a:avLst>
            </a:prstGeom>
            <a:noFill/>
            <a:ln w="9360" cap="sq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15382" name="Rectangle 20"/>
            <p:cNvSpPr/>
            <p:nvPr/>
          </p:nvSpPr>
          <p:spPr>
            <a:xfrm>
              <a:off x="3360" y="1680"/>
              <a:ext cx="535" cy="21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0000" tIns="46800" rIns="90000" bIns="46800">
              <a:spAutoFit/>
            </a:bodyPr>
            <a:lstStyle>
              <a:lvl1pPr marL="342900" indent="-342900" algn="l" defTabSz="457200" rtl="0" eaLnBrk="0" fontAlgn="base" hangingPunct="0">
                <a:spcBef>
                  <a:spcPts val="8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+mn-lt"/>
                  <a:ea typeface="Arial Unicode MS" panose="020B0604020202020204" charset="-122"/>
                  <a:cs typeface="+mn-cs"/>
                </a:defRPr>
              </a:lvl1pPr>
              <a:lvl2pPr marL="742950" indent="-285750" algn="l" defTabSz="457200" rtl="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+mn-lt"/>
                  <a:ea typeface="Arial Unicode MS" panose="020B0604020202020204" charset="-122"/>
                  <a:cs typeface="+mn-cs"/>
                </a:defRPr>
              </a:lvl2pPr>
              <a:lvl3pPr marL="1143000" indent="-228600" algn="l" defTabSz="457200" rtl="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+mn-lt"/>
                  <a:ea typeface="Arial Unicode MS" panose="020B0604020202020204" charset="-122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+mn-lt"/>
                  <a:ea typeface="Arial Unicode MS" panose="020B0604020202020204" charset="-122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+mn-lt"/>
                  <a:ea typeface="Arial Unicode MS" panose="020B0604020202020204" charset="-122"/>
                  <a:cs typeface="+mn-cs"/>
                </a:defRPr>
              </a:lvl5pPr>
            </a:lstStyle>
            <a:p>
              <a:pPr marL="0" lvl="0" indent="0" defTabSz="0" eaLnBrk="1" hangingPunct="1">
                <a:spcBef>
                  <a:spcPct val="0"/>
                </a:spcBef>
                <a:spcAft>
                  <a:spcPts val="1000"/>
                </a:spcAft>
                <a:buClrTx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altLang="zh-CN" sz="16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1 month</a:t>
              </a:r>
            </a:p>
          </p:txBody>
        </p:sp>
        <p:sp>
          <p:nvSpPr>
            <p:cNvPr id="15383" name="Line 21"/>
            <p:cNvSpPr/>
            <p:nvPr/>
          </p:nvSpPr>
          <p:spPr>
            <a:xfrm>
              <a:off x="4320" y="2112"/>
              <a:ext cx="0" cy="188"/>
            </a:xfrm>
            <a:prstGeom prst="line">
              <a:avLst/>
            </a:prstGeom>
            <a:ln w="9360" cap="sq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15384" name="Rectangle 22"/>
            <p:cNvSpPr/>
            <p:nvPr/>
          </p:nvSpPr>
          <p:spPr>
            <a:xfrm>
              <a:off x="4080" y="2667"/>
              <a:ext cx="667" cy="45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0000" tIns="46800" rIns="90000" bIns="46800">
              <a:spAutoFit/>
            </a:bodyPr>
            <a:lstStyle>
              <a:lvl1pPr marL="342900" indent="-342900" algn="l" defTabSz="457200" rtl="0" eaLnBrk="0" fontAlgn="base" hangingPunct="0">
                <a:spcBef>
                  <a:spcPts val="8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+mn-lt"/>
                  <a:ea typeface="Arial Unicode MS" panose="020B0604020202020204" charset="-122"/>
                  <a:cs typeface="+mn-cs"/>
                </a:defRPr>
              </a:lvl1pPr>
              <a:lvl2pPr marL="742950" indent="-285750" algn="l" defTabSz="457200" rtl="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+mn-lt"/>
                  <a:ea typeface="Arial Unicode MS" panose="020B0604020202020204" charset="-122"/>
                  <a:cs typeface="+mn-cs"/>
                </a:defRPr>
              </a:lvl2pPr>
              <a:lvl3pPr marL="1143000" indent="-228600" algn="l" defTabSz="457200" rtl="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+mn-lt"/>
                  <a:ea typeface="Arial Unicode MS" panose="020B0604020202020204" charset="-122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+mn-lt"/>
                  <a:ea typeface="Arial Unicode MS" panose="020B0604020202020204" charset="-122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+mn-lt"/>
                  <a:ea typeface="Arial Unicode MS" panose="020B0604020202020204" charset="-122"/>
                  <a:cs typeface="+mn-cs"/>
                </a:defRPr>
              </a:lvl5pPr>
            </a:lstStyle>
            <a:p>
              <a:pPr marL="0" lvl="0" indent="0" defTabSz="0" eaLnBrk="1" hangingPunct="1">
                <a:spcBef>
                  <a:spcPct val="0"/>
                </a:spcBef>
                <a:spcAft>
                  <a:spcPts val="1000"/>
                </a:spcAft>
                <a:buClrTx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altLang="zh-CN" sz="16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Appeal to</a:t>
              </a:r>
            </a:p>
            <a:p>
              <a:pPr marL="0" lvl="0" indent="0" defTabSz="0" eaLnBrk="1" hangingPunct="1">
                <a:spcBef>
                  <a:spcPct val="0"/>
                </a:spcBef>
                <a:spcAft>
                  <a:spcPts val="1000"/>
                </a:spcAft>
                <a:buClrTx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altLang="zh-CN" sz="1600" dirty="0" smtClean="0">
                  <a:latin typeface="Times New Roman" panose="02020603050405020304" pitchFamily="18" charset="0"/>
                  <a:ea typeface="宋体" panose="02010600030101010101" pitchFamily="2" charset="-122"/>
                </a:rPr>
                <a:t>court</a:t>
              </a:r>
              <a:endParaRPr lang="en-US" altLang="zh-CN" sz="16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385" name="AutoShape 23"/>
            <p:cNvSpPr/>
            <p:nvPr/>
          </p:nvSpPr>
          <p:spPr>
            <a:xfrm rot="-5400000" flipH="1">
              <a:off x="4056" y="1760"/>
              <a:ext cx="68" cy="395"/>
            </a:xfrm>
            <a:prstGeom prst="leftBrace">
              <a:avLst>
                <a:gd name="adj1" fmla="val 8740"/>
                <a:gd name="adj2" fmla="val 50000"/>
              </a:avLst>
            </a:prstGeom>
            <a:noFill/>
            <a:ln w="9360" cap="sq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15386" name="Rectangle 24"/>
            <p:cNvSpPr/>
            <p:nvPr/>
          </p:nvSpPr>
          <p:spPr>
            <a:xfrm>
              <a:off x="3871" y="1680"/>
              <a:ext cx="507" cy="21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0000" tIns="46800" rIns="90000" bIns="46800">
              <a:spAutoFit/>
            </a:bodyPr>
            <a:lstStyle>
              <a:lvl1pPr marL="342900" indent="-342900" algn="l" defTabSz="457200" rtl="0" eaLnBrk="0" fontAlgn="base" hangingPunct="0">
                <a:spcBef>
                  <a:spcPts val="8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+mn-lt"/>
                  <a:ea typeface="Arial Unicode MS" panose="020B0604020202020204" charset="-122"/>
                  <a:cs typeface="+mn-cs"/>
                </a:defRPr>
              </a:lvl1pPr>
              <a:lvl2pPr marL="742950" indent="-285750" algn="l" defTabSz="457200" rtl="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+mn-lt"/>
                  <a:ea typeface="Arial Unicode MS" panose="020B0604020202020204" charset="-122"/>
                  <a:cs typeface="+mn-cs"/>
                </a:defRPr>
              </a:lvl2pPr>
              <a:lvl3pPr marL="1143000" indent="-228600" algn="l" defTabSz="457200" rtl="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+mn-lt"/>
                  <a:ea typeface="Arial Unicode MS" panose="020B0604020202020204" charset="-122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+mn-lt"/>
                  <a:ea typeface="Arial Unicode MS" panose="020B0604020202020204" charset="-122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+mn-lt"/>
                  <a:ea typeface="Arial Unicode MS" panose="020B0604020202020204" charset="-122"/>
                  <a:cs typeface="+mn-cs"/>
                </a:defRPr>
              </a:lvl5pPr>
            </a:lstStyle>
            <a:p>
              <a:pPr marL="0" lvl="0" indent="0" defTabSz="0" eaLnBrk="1" hangingPunct="1">
                <a:spcBef>
                  <a:spcPct val="0"/>
                </a:spcBef>
                <a:spcAft>
                  <a:spcPts val="1000"/>
                </a:spcAft>
                <a:buClrTx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altLang="zh-CN" sz="16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15 days</a:t>
              </a:r>
            </a:p>
          </p:txBody>
        </p:sp>
        <p:sp>
          <p:nvSpPr>
            <p:cNvPr id="15387" name="AutoShape 25"/>
            <p:cNvSpPr/>
            <p:nvPr/>
          </p:nvSpPr>
          <p:spPr>
            <a:xfrm rot="-5400000" flipH="1">
              <a:off x="4770" y="1482"/>
              <a:ext cx="67" cy="951"/>
            </a:xfrm>
            <a:prstGeom prst="leftBrace">
              <a:avLst>
                <a:gd name="adj1" fmla="val 8805"/>
                <a:gd name="adj2" fmla="val 50000"/>
              </a:avLst>
            </a:prstGeom>
            <a:noFill/>
            <a:ln w="9360" cap="sq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15388" name="Rectangle 26"/>
            <p:cNvSpPr/>
            <p:nvPr/>
          </p:nvSpPr>
          <p:spPr>
            <a:xfrm>
              <a:off x="4447" y="1680"/>
              <a:ext cx="713" cy="21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0000" tIns="46800" rIns="90000" bIns="46800">
              <a:spAutoFit/>
            </a:bodyPr>
            <a:lstStyle>
              <a:lvl1pPr marL="342900" indent="-342900" algn="l" defTabSz="457200" rtl="0" eaLnBrk="0" fontAlgn="base" hangingPunct="0">
                <a:spcBef>
                  <a:spcPts val="8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+mn-lt"/>
                  <a:ea typeface="Arial Unicode MS" panose="020B0604020202020204" charset="-122"/>
                  <a:cs typeface="+mn-cs"/>
                </a:defRPr>
              </a:lvl1pPr>
              <a:lvl2pPr marL="742950" indent="-285750" algn="l" defTabSz="457200" rtl="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+mn-lt"/>
                  <a:ea typeface="Arial Unicode MS" panose="020B0604020202020204" charset="-122"/>
                  <a:cs typeface="+mn-cs"/>
                </a:defRPr>
              </a:lvl2pPr>
              <a:lvl3pPr marL="1143000" indent="-228600" algn="l" defTabSz="457200" rtl="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+mn-lt"/>
                  <a:ea typeface="Arial Unicode MS" panose="020B0604020202020204" charset="-122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+mn-lt"/>
                  <a:ea typeface="Arial Unicode MS" panose="020B0604020202020204" charset="-122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+mn-lt"/>
                  <a:ea typeface="Arial Unicode MS" panose="020B0604020202020204" charset="-122"/>
                  <a:cs typeface="+mn-cs"/>
                </a:defRPr>
              </a:lvl5pPr>
            </a:lstStyle>
            <a:p>
              <a:pPr marL="0" lvl="0" indent="0" defTabSz="0" eaLnBrk="1" hangingPunct="1">
                <a:spcBef>
                  <a:spcPct val="0"/>
                </a:spcBef>
                <a:spcAft>
                  <a:spcPts val="1000"/>
                </a:spcAft>
                <a:buClrTx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altLang="zh-CN" sz="16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6 months**</a:t>
              </a:r>
            </a:p>
          </p:txBody>
        </p:sp>
        <p:sp>
          <p:nvSpPr>
            <p:cNvPr id="15389" name="Line 27"/>
            <p:cNvSpPr/>
            <p:nvPr/>
          </p:nvSpPr>
          <p:spPr>
            <a:xfrm>
              <a:off x="5280" y="2112"/>
              <a:ext cx="0" cy="188"/>
            </a:xfrm>
            <a:prstGeom prst="line">
              <a:avLst/>
            </a:prstGeom>
            <a:ln w="9360" cap="sq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15390" name="Rectangle 28"/>
            <p:cNvSpPr/>
            <p:nvPr/>
          </p:nvSpPr>
          <p:spPr>
            <a:xfrm>
              <a:off x="4985" y="2304"/>
              <a:ext cx="568" cy="21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0000" tIns="46800" rIns="90000" bIns="46800">
              <a:spAutoFit/>
            </a:bodyPr>
            <a:lstStyle>
              <a:lvl1pPr marL="342900" indent="-342900" algn="l" defTabSz="457200" rtl="0" eaLnBrk="0" fontAlgn="base" hangingPunct="0">
                <a:spcBef>
                  <a:spcPts val="8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+mn-lt"/>
                  <a:ea typeface="Arial Unicode MS" panose="020B0604020202020204" charset="-122"/>
                  <a:cs typeface="+mn-cs"/>
                </a:defRPr>
              </a:lvl1pPr>
              <a:lvl2pPr marL="742950" indent="-285750" algn="l" defTabSz="457200" rtl="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+mn-lt"/>
                  <a:ea typeface="Arial Unicode MS" panose="020B0604020202020204" charset="-122"/>
                  <a:cs typeface="+mn-cs"/>
                </a:defRPr>
              </a:lvl2pPr>
              <a:lvl3pPr marL="1143000" indent="-228600" algn="l" defTabSz="457200" rtl="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+mn-lt"/>
                  <a:ea typeface="Arial Unicode MS" panose="020B0604020202020204" charset="-122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+mn-lt"/>
                  <a:ea typeface="Arial Unicode MS" panose="020B0604020202020204" charset="-122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+mn-lt"/>
                  <a:ea typeface="Arial Unicode MS" panose="020B0604020202020204" charset="-122"/>
                  <a:cs typeface="+mn-cs"/>
                </a:defRPr>
              </a:lvl5pPr>
            </a:lstStyle>
            <a:p>
              <a:pPr marL="0" lvl="0" indent="0" defTabSz="0" eaLnBrk="1" hangingPunct="1">
                <a:spcBef>
                  <a:spcPct val="0"/>
                </a:spcBef>
                <a:spcAft>
                  <a:spcPts val="1000"/>
                </a:spcAft>
                <a:buClrTx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altLang="zh-CN" sz="16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Decision</a:t>
              </a:r>
            </a:p>
          </p:txBody>
        </p:sp>
      </p:grpSp>
      <p:sp>
        <p:nvSpPr>
          <p:cNvPr id="15366" name="Text Box 29"/>
          <p:cNvSpPr txBox="1"/>
          <p:nvPr/>
        </p:nvSpPr>
        <p:spPr>
          <a:xfrm>
            <a:off x="7696200" y="6248400"/>
            <a:ext cx="762000" cy="45720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/>
          <a:lstStyle>
            <a:lvl1pPr marL="342900" indent="-3429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+mn-lt"/>
                <a:ea typeface="Arial Unicode MS" panose="020B0604020202020204" charset="-122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+mn-lt"/>
                <a:ea typeface="Arial Unicode MS" panose="020B0604020202020204" charset="-122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+mn-lt"/>
                <a:ea typeface="Arial Unicode MS" panose="020B0604020202020204" charset="-122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Arial Unicode MS" panose="020B0604020202020204" charset="-122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Arial Unicode MS" panose="020B0604020202020204" charset="-122"/>
                <a:cs typeface="+mn-cs"/>
              </a:defRPr>
            </a:lvl5pPr>
          </a:lstStyle>
          <a:p>
            <a:pPr marL="0" lvl="0" indent="0" algn="r" defTabSz="0" eaLnBrk="1" hangingPunct="1">
              <a:spcBef>
                <a:spcPct val="0"/>
              </a:spcBef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zh-CN" altLang="zh-CN" sz="1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459828" y="725214"/>
            <a:ext cx="8229600" cy="10668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008ACC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 smtClean="0"/>
              <a:t>China Administrative Timeline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9604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r>
              <a:rPr lang="en-US" dirty="0" smtClean="0"/>
              <a:t>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4343400"/>
          </a:xfrm>
        </p:spPr>
        <p:txBody>
          <a:bodyPr/>
          <a:lstStyle/>
          <a:p>
            <a:pPr marL="365760" lvl="0" indent="-256032" fontAlgn="base">
              <a:spcBef>
                <a:spcPts val="60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sym typeface="Wingdings" pitchFamily="2" charset="2"/>
              </a:rPr>
              <a:t>EPO streamlines prosecution and opposition </a:t>
            </a:r>
            <a:r>
              <a:rPr lang="en-US" dirty="0" smtClean="0">
                <a:solidFill>
                  <a:prstClr val="black"/>
                </a:solidFill>
                <a:latin typeface="Arial" charset="0"/>
                <a:sym typeface="Wingdings" pitchFamily="2" charset="2"/>
              </a:rPr>
              <a:t>procedures</a:t>
            </a:r>
            <a:endParaRPr lang="en-US" dirty="0">
              <a:solidFill>
                <a:prstClr val="black"/>
              </a:solidFill>
              <a:latin typeface="Arial" charset="0"/>
              <a:sym typeface="Wingdings" pitchFamily="2" charset="2"/>
            </a:endParaRPr>
          </a:p>
          <a:p>
            <a:pPr marL="365760" lvl="0" indent="-256032" fontAlgn="base">
              <a:spcBef>
                <a:spcPts val="60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sym typeface="Wingdings" pitchFamily="2" charset="2"/>
              </a:rPr>
              <a:t>New EPO President resolves dispute with the boards of appeal and boards of appeal finish their relocation </a:t>
            </a:r>
            <a:r>
              <a:rPr lang="en-US" dirty="0" smtClean="0">
                <a:solidFill>
                  <a:prstClr val="black"/>
                </a:solidFill>
                <a:latin typeface="Arial" charset="0"/>
                <a:sym typeface="Wingdings" pitchFamily="2" charset="2"/>
              </a:rPr>
              <a:t> </a:t>
            </a:r>
            <a:r>
              <a:rPr lang="en-US" dirty="0">
                <a:solidFill>
                  <a:prstClr val="black"/>
                </a:solidFill>
                <a:latin typeface="Arial" charset="0"/>
                <a:sym typeface="Wingdings" pitchFamily="2" charset="2"/>
              </a:rPr>
              <a:t>duration of </a:t>
            </a:r>
            <a:r>
              <a:rPr lang="en-US" dirty="0" smtClean="0">
                <a:solidFill>
                  <a:prstClr val="black"/>
                </a:solidFill>
                <a:latin typeface="Arial" charset="0"/>
                <a:sym typeface="Wingdings" pitchFamily="2" charset="2"/>
              </a:rPr>
              <a:t>appeal proceedings </a:t>
            </a:r>
            <a:r>
              <a:rPr lang="en-US" dirty="0">
                <a:solidFill>
                  <a:prstClr val="black"/>
                </a:solidFill>
                <a:latin typeface="Arial" charset="0"/>
                <a:sym typeface="Wingdings" pitchFamily="2" charset="2"/>
              </a:rPr>
              <a:t>is expected to </a:t>
            </a:r>
            <a:r>
              <a:rPr lang="en-US" dirty="0" smtClean="0">
                <a:solidFill>
                  <a:prstClr val="black"/>
                </a:solidFill>
                <a:latin typeface="Arial" charset="0"/>
                <a:sym typeface="Wingdings" pitchFamily="2" charset="2"/>
              </a:rPr>
              <a:t>decrease</a:t>
            </a:r>
            <a:endParaRPr lang="en-US" dirty="0">
              <a:solidFill>
                <a:prstClr val="black"/>
              </a:solidFill>
              <a:latin typeface="Arial" charset="0"/>
              <a:sym typeface="Wingdings" pitchFamily="2" charset="2"/>
            </a:endParaRPr>
          </a:p>
          <a:p>
            <a:pPr marL="365760" lvl="0" indent="-256032" fontAlgn="base">
              <a:spcBef>
                <a:spcPts val="60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sym typeface="Wingdings" pitchFamily="2" charset="2"/>
              </a:rPr>
              <a:t>Steady decline of utility models filed in Germany, why?</a:t>
            </a:r>
          </a:p>
          <a:p>
            <a:pPr marL="365760" indent="-256032">
              <a:spcBef>
                <a:spcPts val="6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21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r>
              <a:rPr lang="en-US" dirty="0" smtClean="0"/>
              <a:t>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43400"/>
          </a:xfrm>
        </p:spPr>
        <p:txBody>
          <a:bodyPr/>
          <a:lstStyle/>
          <a:p>
            <a:pPr marL="365760" lvl="0" indent="-256032">
              <a:spcBef>
                <a:spcPts val="600"/>
              </a:spcBef>
            </a:pPr>
            <a:r>
              <a:rPr lang="en-US" dirty="0" smtClean="0">
                <a:solidFill>
                  <a:prstClr val="black"/>
                </a:solidFill>
                <a:sym typeface="Wingdings" panose="05000000000000000000" pitchFamily="2" charset="2"/>
              </a:rPr>
              <a:t>New </a:t>
            </a:r>
            <a:r>
              <a:rPr lang="en-US" dirty="0">
                <a:solidFill>
                  <a:prstClr val="black"/>
                </a:solidFill>
                <a:sym typeface="Wingdings" panose="05000000000000000000" pitchFamily="2" charset="2"/>
              </a:rPr>
              <a:t>IP laws; new IP office; new IP courts; </a:t>
            </a:r>
          </a:p>
          <a:p>
            <a:pPr marL="365760" lvl="0" indent="-256032">
              <a:spcBef>
                <a:spcPts val="600"/>
              </a:spcBef>
            </a:pPr>
            <a:r>
              <a:rPr lang="en-US" dirty="0">
                <a:solidFill>
                  <a:prstClr val="black"/>
                </a:solidFill>
                <a:sym typeface="Wingdings" panose="05000000000000000000" pitchFamily="2" charset="2"/>
              </a:rPr>
              <a:t>Enforcing a patent is easier and easier; </a:t>
            </a:r>
          </a:p>
          <a:p>
            <a:pPr marL="365760" lvl="0" indent="-256032">
              <a:spcBef>
                <a:spcPts val="600"/>
              </a:spcBef>
            </a:pPr>
            <a:r>
              <a:rPr lang="en-US" dirty="0" smtClean="0">
                <a:solidFill>
                  <a:prstClr val="black"/>
                </a:solidFill>
                <a:sym typeface="Wingdings" panose="05000000000000000000" pitchFamily="2" charset="2"/>
              </a:rPr>
              <a:t>Results </a:t>
            </a:r>
            <a:r>
              <a:rPr lang="en-US" dirty="0">
                <a:solidFill>
                  <a:prstClr val="black"/>
                </a:solidFill>
                <a:sym typeface="Wingdings" panose="05000000000000000000" pitchFamily="2" charset="2"/>
              </a:rPr>
              <a:t>more and more predictable; </a:t>
            </a:r>
          </a:p>
          <a:p>
            <a:pPr marL="365760" lvl="0" indent="-256032">
              <a:spcBef>
                <a:spcPts val="600"/>
              </a:spcBef>
            </a:pPr>
            <a:r>
              <a:rPr lang="en-US" dirty="0">
                <a:solidFill>
                  <a:prstClr val="black"/>
                </a:solidFill>
                <a:sym typeface="Wingdings" panose="05000000000000000000" pitchFamily="2" charset="2"/>
              </a:rPr>
              <a:t>IP rights more and more respected by the public;</a:t>
            </a:r>
          </a:p>
          <a:p>
            <a:pPr marL="365760" lvl="0" indent="-256032">
              <a:spcBef>
                <a:spcPts val="600"/>
              </a:spcBef>
            </a:pPr>
            <a:r>
              <a:rPr lang="en-US" dirty="0" smtClean="0">
                <a:solidFill>
                  <a:prstClr val="black"/>
                </a:solidFill>
                <a:sym typeface="Wingdings" panose="05000000000000000000" pitchFamily="2" charset="2"/>
              </a:rPr>
              <a:t>More </a:t>
            </a:r>
            <a:r>
              <a:rPr lang="en-US" dirty="0">
                <a:solidFill>
                  <a:prstClr val="black"/>
                </a:solidFill>
                <a:sym typeface="Wingdings" panose="05000000000000000000" pitchFamily="2" charset="2"/>
              </a:rPr>
              <a:t>and more </a:t>
            </a:r>
            <a:r>
              <a:rPr lang="en-US" dirty="0" smtClean="0">
                <a:solidFill>
                  <a:prstClr val="black"/>
                </a:solidFill>
                <a:sym typeface="Wingdings" panose="05000000000000000000" pitchFamily="2" charset="2"/>
              </a:rPr>
              <a:t>competitive.</a:t>
            </a:r>
            <a:endParaRPr lang="en-US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365760" indent="-256032">
              <a:spcBef>
                <a:spcPts val="600"/>
              </a:spcBef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858129" y="66540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05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r>
              <a:rPr lang="en-US" dirty="0" smtClean="0"/>
              <a:t>Question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43400"/>
          </a:xfrm>
        </p:spPr>
        <p:txBody>
          <a:bodyPr/>
          <a:lstStyle/>
          <a:p>
            <a:pPr marL="0" lvl="0" indent="0">
              <a:buNone/>
            </a:pPr>
            <a:r>
              <a:rPr lang="en-US" sz="4000" dirty="0"/>
              <a:t>In China there appears to be new legislation regarding patent damages, could you elaborate about it, Shengping?  How about the situation in each jurisdiction, everyone?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4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r>
              <a:rPr lang="en-US" dirty="0" smtClean="0"/>
              <a:t>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610600" cy="4343400"/>
          </a:xfrm>
        </p:spPr>
        <p:txBody>
          <a:bodyPr/>
          <a:lstStyle/>
          <a:p>
            <a:pPr marL="365760" indent="-256032">
              <a:spcBef>
                <a:spcPts val="600"/>
              </a:spcBef>
            </a:pPr>
            <a:r>
              <a:rPr lang="en-US" altLang="zh-CN" dirty="0" smtClean="0"/>
              <a:t>T</a:t>
            </a:r>
            <a:r>
              <a:rPr lang="zh-CN" altLang="en-US" dirty="0" smtClean="0"/>
              <a:t>he </a:t>
            </a:r>
            <a:r>
              <a:rPr lang="zh-CN" altLang="en-US" dirty="0"/>
              <a:t>newly expected patent law raises </a:t>
            </a:r>
            <a:r>
              <a:rPr lang="en-US" altLang="zh-CN" dirty="0"/>
              <a:t>damages significantly:</a:t>
            </a:r>
          </a:p>
          <a:p>
            <a:pPr marL="717741" lvl="2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zh-CN" sz="2400" dirty="0"/>
              <a:t>Statutory damage up to </a:t>
            </a:r>
            <a:r>
              <a:rPr lang="en-US" altLang="zh-CN" sz="2400" dirty="0" err="1"/>
              <a:t>RMB5,000,000</a:t>
            </a:r>
            <a:r>
              <a:rPr lang="en-US" altLang="zh-CN" sz="2400" dirty="0"/>
              <a:t>.</a:t>
            </a:r>
          </a:p>
          <a:p>
            <a:pPr marL="717741" lvl="2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zh-CN" sz="2400" dirty="0" smtClean="0"/>
              <a:t>Punitive </a:t>
            </a:r>
            <a:r>
              <a:rPr lang="en-US" altLang="zh-CN" sz="2400" dirty="0"/>
              <a:t>damage </a:t>
            </a:r>
            <a:r>
              <a:rPr lang="zh-CN" altLang="en-US" sz="2400" dirty="0"/>
              <a:t>up to 5 times</a:t>
            </a:r>
          </a:p>
          <a:p>
            <a:pPr marL="365760" indent="-256032">
              <a:spcBef>
                <a:spcPts val="600"/>
              </a:spcBef>
            </a:pPr>
            <a:r>
              <a:rPr lang="zh-CN" altLang="en-US" dirty="0"/>
              <a:t>In practices, there are bigger and bigger damages</a:t>
            </a:r>
          </a:p>
          <a:p>
            <a:pPr marL="365760" indent="-256032">
              <a:spcBef>
                <a:spcPts val="600"/>
              </a:spcBef>
            </a:pPr>
            <a:r>
              <a:rPr lang="zh-CN" altLang="en-US" dirty="0"/>
              <a:t>Proof burden in damage disputes are often shifted to the infringer</a:t>
            </a:r>
          </a:p>
          <a:p>
            <a:pPr marL="365760" indent="-256032">
              <a:spcBef>
                <a:spcPts val="6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79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9144000" cy="1066800"/>
          </a:xfrm>
        </p:spPr>
        <p:txBody>
          <a:bodyPr>
            <a:normAutofit/>
          </a:bodyPr>
          <a:lstStyle/>
          <a:p>
            <a:r>
              <a:rPr lang="en-US" sz="3800" dirty="0"/>
              <a:t>DAVID SINZ from DREISS in Germany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3434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altLang="ja-JP" sz="2600" dirty="0"/>
              <a:t>IP-Boutique law firm with roots in the </a:t>
            </a:r>
            <a:r>
              <a:rPr lang="en-US" altLang="ja-JP" sz="2600" dirty="0" err="1" smtClean="0"/>
              <a:t>1930s</a:t>
            </a:r>
            <a:r>
              <a:rPr lang="en-US" altLang="ja-JP" sz="2600" dirty="0" smtClean="0"/>
              <a:t>.</a:t>
            </a:r>
            <a:endParaRPr lang="en-US" altLang="ja-JP" sz="2600" dirty="0"/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altLang="ja-JP" sz="2600" dirty="0"/>
              <a:t>14 patent attorneys, 3 </a:t>
            </a:r>
            <a:r>
              <a:rPr lang="en-US" altLang="ja-JP" sz="2600" dirty="0" smtClean="0"/>
              <a:t>attorneys-at-law.</a:t>
            </a:r>
            <a:endParaRPr lang="ja-JP" altLang="en-US" sz="2600" dirty="0"/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altLang="ja-JP" sz="2600" dirty="0"/>
              <a:t>Based in </a:t>
            </a:r>
            <a:r>
              <a:rPr lang="en-US" altLang="ja-JP" sz="2600" dirty="0" smtClean="0"/>
              <a:t>Stuttgart.</a:t>
            </a:r>
            <a:endParaRPr lang="en-US" altLang="ja-JP" sz="2600" dirty="0"/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altLang="ja-JP" sz="2600" dirty="0"/>
              <a:t>Frequently recommended for prosecution and litigation </a:t>
            </a:r>
            <a:r>
              <a:rPr lang="en-US" altLang="ja-JP" sz="2600" dirty="0" smtClean="0"/>
              <a:t>alike.</a:t>
            </a:r>
            <a:endParaRPr lang="en-US" altLang="ja-JP" sz="2600" dirty="0"/>
          </a:p>
          <a:p>
            <a:pPr>
              <a:spcBef>
                <a:spcPts val="600"/>
              </a:spcBef>
            </a:pPr>
            <a:r>
              <a:rPr lang="de-DE" sz="2600" dirty="0"/>
              <a:t>Fluctuation in </a:t>
            </a:r>
            <a:r>
              <a:rPr lang="en-US" sz="2600" dirty="0"/>
              <a:t>attorneys is practically unknown at DREISS </a:t>
            </a:r>
            <a:r>
              <a:rPr lang="en-US" sz="2600" dirty="0">
                <a:sym typeface="Wingdings" panose="05000000000000000000" pitchFamily="2" charset="2"/>
              </a:rPr>
              <a:t> </a:t>
            </a:r>
            <a:r>
              <a:rPr lang="en-US" sz="2600" dirty="0"/>
              <a:t>we aim at longstanding client </a:t>
            </a:r>
            <a:r>
              <a:rPr lang="en-US" sz="2600" dirty="0" smtClean="0"/>
              <a:t>relations.</a:t>
            </a:r>
            <a:endParaRPr lang="en-US" altLang="ja-JP" sz="2600" dirty="0"/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altLang="ja-JP" sz="2600" dirty="0"/>
              <a:t>Drafting around 600 applications/Y (first filings</a:t>
            </a:r>
            <a:r>
              <a:rPr lang="en-US" altLang="ja-JP" sz="2600" dirty="0" smtClean="0"/>
              <a:t>).</a:t>
            </a:r>
            <a:endParaRPr lang="en-US" altLang="ja-JP" sz="2600" dirty="0"/>
          </a:p>
        </p:txBody>
      </p:sp>
    </p:spTree>
    <p:extLst>
      <p:ext uri="{BB962C8B-B14F-4D97-AF65-F5344CB8AC3E}">
        <p14:creationId xmlns:p14="http://schemas.microsoft.com/office/powerpoint/2010/main" val="86328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r>
              <a:rPr lang="en-US" dirty="0" smtClean="0"/>
              <a:t>Europe/Germany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447800"/>
            <a:ext cx="8610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8ACC"/>
              </a:buClr>
              <a:buFont typeface="Georgia" pitchFamily="18" charset="0"/>
              <a:buChar char="•"/>
              <a:defRPr sz="28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57225" indent="-246063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8ACC"/>
              </a:buClr>
              <a:buFont typeface="Courier New" pitchFamily="49" charset="0"/>
              <a:buChar char="o"/>
              <a:defRPr sz="2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22338" indent="-219075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8ACC"/>
              </a:buClr>
              <a:buFont typeface="Georgia" pitchFamily="18" charset="0"/>
              <a:buChar char="−"/>
              <a:defRPr sz="22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79513" indent="-200025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8ACC"/>
              </a:buClr>
              <a:buFont typeface="Wingdings 2" pitchFamily="18" charset="2"/>
              <a:buChar char=""/>
              <a:defRPr sz="20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89063" indent="-182563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8ACC"/>
              </a:buClr>
              <a:buFont typeface="Courier New" pitchFamily="49" charset="0"/>
              <a:buChar char="o"/>
              <a:defRPr sz="18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rgbClr val="C00000"/>
              </a:buClr>
              <a:buFont typeface="Georgia" pitchFamily="18" charset="0"/>
              <a:buChar char="−"/>
              <a:defRPr kumimoji="0" sz="1600" kern="1200" baseline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C00000"/>
              </a:buClr>
              <a:buFont typeface="Arial" pitchFamily="34" charset="0"/>
              <a:buChar char="•"/>
              <a:defRPr kumimoji="0" sz="1600" kern="1200" baseline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rgbClr val="C00000"/>
              </a:buClr>
              <a:buFont typeface="Georgia"/>
              <a:buChar char="◦"/>
              <a:defRPr kumimoji="0" sz="1600" kern="1200" baseline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rgbClr val="C00000"/>
              </a:buClr>
              <a:buFont typeface="Georgia" pitchFamily="18" charset="0"/>
              <a:buChar char="−"/>
              <a:defRPr kumimoji="0" sz="1600" kern="1200" baseline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365760" indent="-256032">
              <a:spcBef>
                <a:spcPts val="600"/>
              </a:spcBef>
            </a:pPr>
            <a:r>
              <a:rPr lang="en-US" altLang="zh-CN" dirty="0" smtClean="0"/>
              <a:t>No treble damages</a:t>
            </a:r>
          </a:p>
          <a:p>
            <a:pPr marL="365760" indent="-256032">
              <a:spcBef>
                <a:spcPts val="600"/>
              </a:spcBef>
            </a:pPr>
            <a:r>
              <a:rPr lang="en-US" altLang="zh-CN" dirty="0" smtClean="0"/>
              <a:t>Three different ways to determine damages:</a:t>
            </a:r>
          </a:p>
          <a:p>
            <a:pPr marL="744728" lvl="1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zh-CN" dirty="0" smtClean="0"/>
              <a:t>License analogy (most common)</a:t>
            </a:r>
          </a:p>
          <a:p>
            <a:pPr marL="744728" lvl="1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zh-CN" dirty="0" smtClean="0"/>
              <a:t>Profit of the infringer (sometimes)</a:t>
            </a:r>
          </a:p>
          <a:p>
            <a:pPr marL="744728" lvl="1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zh-CN" dirty="0" smtClean="0"/>
              <a:t>Lost profits of the patentee (practically never)</a:t>
            </a:r>
            <a:endParaRPr lang="zh-CN" altLang="en-US" dirty="0" smtClean="0"/>
          </a:p>
          <a:p>
            <a:pPr marL="365760" indent="-256032">
              <a:spcBef>
                <a:spcPts val="6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9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r>
              <a:rPr lang="en-US" dirty="0" smtClean="0"/>
              <a:t>Question 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Is it worth it to file trademark/patent application in China? What are some practical tips related to this? </a:t>
            </a:r>
          </a:p>
        </p:txBody>
      </p:sp>
    </p:spTree>
    <p:extLst>
      <p:ext uri="{BB962C8B-B14F-4D97-AF65-F5344CB8AC3E}">
        <p14:creationId xmlns:p14="http://schemas.microsoft.com/office/powerpoint/2010/main" val="6778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r>
              <a:rPr lang="en-US" dirty="0" smtClean="0"/>
              <a:t>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763000" cy="43434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market is big and still growing;</a:t>
            </a:r>
          </a:p>
          <a:p>
            <a:r>
              <a:rPr lang="en-US" dirty="0"/>
              <a:t>Enforcement is becoming easier and easier;</a:t>
            </a:r>
          </a:p>
          <a:p>
            <a:r>
              <a:rPr lang="en-US" dirty="0"/>
              <a:t>Publics are becoming more respectful to IP rights;</a:t>
            </a:r>
          </a:p>
          <a:p>
            <a:r>
              <a:rPr lang="en-US" dirty="0" smtClean="0"/>
              <a:t>Competitors </a:t>
            </a:r>
            <a:r>
              <a:rPr lang="en-US" dirty="0"/>
              <a:t>are filing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3200" dirty="0">
                <a:solidFill>
                  <a:srgbClr val="0070C0"/>
                </a:solidFill>
              </a:rPr>
              <a:t>#German golden nose prize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69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r>
              <a:rPr lang="en-US" dirty="0" smtClean="0"/>
              <a:t>Question 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534400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Can you obtain permanent injunction in China? Temporary injunction? Practical tips related to this? For example in the U.S. you cannot delay at all if you want to get a TRO. </a:t>
            </a:r>
          </a:p>
        </p:txBody>
      </p:sp>
    </p:spTree>
    <p:extLst>
      <p:ext uri="{BB962C8B-B14F-4D97-AF65-F5344CB8AC3E}">
        <p14:creationId xmlns:p14="http://schemas.microsoft.com/office/powerpoint/2010/main" val="405568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r>
              <a:rPr lang="en-US" dirty="0" smtClean="0"/>
              <a:t>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3434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Permanent injunction: very </a:t>
            </a:r>
            <a:r>
              <a:rPr lang="en-US" dirty="0">
                <a:solidFill>
                  <a:schemeClr val="tx1"/>
                </a:solidFill>
              </a:rPr>
              <a:t>common; temporary injunction very rare. </a:t>
            </a:r>
          </a:p>
          <a:p>
            <a:r>
              <a:rPr lang="en-US" dirty="0">
                <a:solidFill>
                  <a:schemeClr val="tx1"/>
                </a:solidFill>
              </a:rPr>
              <a:t>Tips: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to show the high possibility of infringement;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to show the urgency of </a:t>
            </a:r>
            <a:r>
              <a:rPr lang="en-US" dirty="0" smtClean="0">
                <a:solidFill>
                  <a:schemeClr val="tx1"/>
                </a:solidFill>
              </a:rPr>
              <a:t>stopping </a:t>
            </a:r>
            <a:r>
              <a:rPr lang="en-US" dirty="0">
                <a:solidFill>
                  <a:schemeClr val="tx1"/>
                </a:solidFill>
              </a:rPr>
              <a:t>infringement;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to show </a:t>
            </a:r>
            <a:r>
              <a:rPr lang="en-US" dirty="0" smtClean="0">
                <a:solidFill>
                  <a:schemeClr val="tx1"/>
                </a:solidFill>
              </a:rPr>
              <a:t>irreparable </a:t>
            </a:r>
            <a:r>
              <a:rPr lang="en-US" dirty="0">
                <a:solidFill>
                  <a:schemeClr val="tx1"/>
                </a:solidFill>
              </a:rPr>
              <a:t>damage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deposition necessary</a:t>
            </a:r>
          </a:p>
          <a:p>
            <a:pPr marL="109537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44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r>
              <a:rPr lang="en-US" dirty="0" smtClean="0"/>
              <a:t>Europe/Germany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1447800"/>
            <a:ext cx="8686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8ACC"/>
              </a:buClr>
              <a:buFont typeface="Georgia" pitchFamily="18" charset="0"/>
              <a:buChar char="•"/>
              <a:defRPr sz="28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57225" indent="-246063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8ACC"/>
              </a:buClr>
              <a:buFont typeface="Courier New" pitchFamily="49" charset="0"/>
              <a:buChar char="o"/>
              <a:defRPr sz="2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22338" indent="-219075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8ACC"/>
              </a:buClr>
              <a:buFont typeface="Georgia" pitchFamily="18" charset="0"/>
              <a:buChar char="−"/>
              <a:defRPr sz="22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79513" indent="-200025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8ACC"/>
              </a:buClr>
              <a:buFont typeface="Wingdings 2" pitchFamily="18" charset="2"/>
              <a:buChar char=""/>
              <a:defRPr sz="20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89063" indent="-182563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8ACC"/>
              </a:buClr>
              <a:buFont typeface="Courier New" pitchFamily="49" charset="0"/>
              <a:buChar char="o"/>
              <a:defRPr sz="18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rgbClr val="C00000"/>
              </a:buClr>
              <a:buFont typeface="Georgia" pitchFamily="18" charset="0"/>
              <a:buChar char="−"/>
              <a:defRPr kumimoji="0" sz="1600" kern="1200" baseline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C00000"/>
              </a:buClr>
              <a:buFont typeface="Arial" pitchFamily="34" charset="0"/>
              <a:buChar char="•"/>
              <a:defRPr kumimoji="0" sz="1600" kern="1200" baseline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rgbClr val="C00000"/>
              </a:buClr>
              <a:buFont typeface="Georgia"/>
              <a:buChar char="◦"/>
              <a:defRPr kumimoji="0" sz="1600" kern="1200" baseline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rgbClr val="C00000"/>
              </a:buClr>
              <a:buFont typeface="Georgia" pitchFamily="18" charset="0"/>
              <a:buChar char="−"/>
              <a:defRPr kumimoji="0" sz="1600" kern="1200" baseline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109537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TRO possible (~4 weeks after taking notice infringement)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permanent injunction </a:t>
            </a:r>
            <a:r>
              <a:rPr lang="en-US" sz="2400" dirty="0">
                <a:solidFill>
                  <a:prstClr val="black"/>
                </a:solidFill>
                <a:latin typeface="Arial" charset="0"/>
                <a:sym typeface="Wingdings" pitchFamily="2" charset="2"/>
              </a:rPr>
              <a:t></a:t>
            </a:r>
            <a:r>
              <a:rPr lang="en-US" sz="2400" dirty="0" smtClean="0">
                <a:solidFill>
                  <a:schemeClr val="tx1"/>
                </a:solidFill>
              </a:rPr>
              <a:t> Usual goal in infringement suit</a:t>
            </a:r>
          </a:p>
          <a:p>
            <a:pPr marL="109537" indent="0">
              <a:buFont typeface="Georgia" pitchFamily="18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29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r>
              <a:rPr lang="en-US" dirty="0" smtClean="0"/>
              <a:t>Question 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534400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How common/exhaustive is discovery (depositions, for example)?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8169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r>
              <a:rPr lang="en-US" dirty="0" smtClean="0"/>
              <a:t>Europe/Germany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343400"/>
          </a:xfrm>
        </p:spPr>
        <p:txBody>
          <a:bodyPr/>
          <a:lstStyle/>
          <a:p>
            <a:r>
              <a:rPr lang="en-US" dirty="0" smtClean="0"/>
              <a:t>No depositions</a:t>
            </a:r>
          </a:p>
          <a:p>
            <a:r>
              <a:rPr lang="en-US" dirty="0" smtClean="0"/>
              <a:t>No </a:t>
            </a:r>
            <a:r>
              <a:rPr lang="de-DE" dirty="0" smtClean="0"/>
              <a:t>discovery to the US extent</a:t>
            </a:r>
          </a:p>
          <a:p>
            <a:r>
              <a:rPr lang="en-US" dirty="0" smtClean="0"/>
              <a:t>German Patent law offers the possibility of filing a request for the right to an inspection.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21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r>
              <a:rPr lang="en-US" dirty="0" smtClean="0"/>
              <a:t>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343400"/>
          </a:xfrm>
        </p:spPr>
        <p:txBody>
          <a:bodyPr/>
          <a:lstStyle/>
          <a:p>
            <a:r>
              <a:rPr lang="en-US" dirty="0"/>
              <a:t>No </a:t>
            </a:r>
            <a:r>
              <a:rPr lang="en-US" dirty="0" smtClean="0"/>
              <a:t>discovery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But </a:t>
            </a:r>
            <a:r>
              <a:rPr lang="en-US" dirty="0"/>
              <a:t>some courts, especially the Beijing IP court often organizes actions similar to discovery</a:t>
            </a:r>
          </a:p>
          <a:p>
            <a:pPr marL="109537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98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/>
          <a:lstStyle/>
          <a:p>
            <a:r>
              <a:rPr lang="en-US" dirty="0" smtClean="0"/>
              <a:t>SHENGPING – </a:t>
            </a:r>
            <a:r>
              <a:rPr lang="en-US" dirty="0" err="1" smtClean="0"/>
              <a:t>IPSunny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2971800"/>
          </a:xfrm>
        </p:spPr>
        <p:txBody>
          <a:bodyPr/>
          <a:lstStyle/>
          <a:p>
            <a:r>
              <a:rPr lang="en-US" altLang="zh-CN" sz="2400" dirty="0"/>
              <a:t>Established in December </a:t>
            </a:r>
            <a:r>
              <a:rPr lang="en-US" altLang="zh-CN" sz="2400" dirty="0" smtClean="0"/>
              <a:t>2018.</a:t>
            </a:r>
            <a:endParaRPr lang="en-US" altLang="zh-CN" sz="2400" dirty="0"/>
          </a:p>
          <a:p>
            <a:r>
              <a:rPr lang="en-US" altLang="zh-CN" sz="2400" dirty="0"/>
              <a:t>15 people in total with 8 experienced </a:t>
            </a:r>
            <a:r>
              <a:rPr lang="en-US" altLang="zh-CN" sz="2400" dirty="0" smtClean="0"/>
              <a:t>attorneys &amp; litigators.</a:t>
            </a:r>
            <a:endParaRPr lang="en-US" altLang="zh-CN" sz="2400" dirty="0"/>
          </a:p>
          <a:p>
            <a:r>
              <a:rPr lang="en-US" altLang="zh-CN" sz="2400" dirty="0"/>
              <a:t>Full IP services covering patent, trademark, copyright, trade secret, domain name etc. from prosecution, litigation, licensing, </a:t>
            </a:r>
            <a:r>
              <a:rPr lang="en-US" altLang="zh-CN" sz="2400" dirty="0" smtClean="0"/>
              <a:t>portfolio </a:t>
            </a:r>
            <a:r>
              <a:rPr lang="en-US" altLang="zh-CN" sz="2400" dirty="0"/>
              <a:t>planning and managing, etc.</a:t>
            </a:r>
          </a:p>
          <a:p>
            <a:r>
              <a:rPr lang="en-US" altLang="zh-CN" sz="2400" dirty="0"/>
              <a:t>Main office in Beijing, satellite offices in most industrialized </a:t>
            </a:r>
            <a:r>
              <a:rPr lang="en-US" altLang="zh-CN" sz="2400" dirty="0" smtClean="0"/>
              <a:t>areas.</a:t>
            </a:r>
            <a:endParaRPr lang="en-US" altLang="zh-CN" sz="2400" dirty="0"/>
          </a:p>
          <a:p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838200" y="4343400"/>
            <a:ext cx="83058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Contact:  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1805A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Yicheng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Center Tower </a:t>
            </a:r>
            <a:r>
              <a:rPr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C1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Changchunqiao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Rd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.,</a:t>
            </a:r>
            <a:b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   </a:t>
            </a:r>
            <a:r>
              <a:rPr lang="en-US" altLang="zh-CN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Haidian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District, 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Beijing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100089, China</a:t>
            </a:r>
          </a:p>
          <a:p>
            <a:pPr>
              <a:spcBef>
                <a:spcPts val="1200"/>
              </a:spcBef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T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: 86-10-5881 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5456	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F: 86-10-5881 5436</a:t>
            </a:r>
          </a:p>
          <a:p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   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syang@ipsunny.com</a:t>
            </a: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mail@ipsunny.com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www.ipsunny.com</a:t>
            </a: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14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r>
              <a:rPr lang="en-US" dirty="0" smtClean="0"/>
              <a:t>Question 1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If there is/are any new </a:t>
            </a:r>
            <a:r>
              <a:rPr lang="en-US" sz="4000" dirty="0" smtClean="0"/>
              <a:t>legislation/laws </a:t>
            </a:r>
            <a:r>
              <a:rPr lang="en-US" sz="4000" dirty="0"/>
              <a:t>in your </a:t>
            </a:r>
            <a:r>
              <a:rPr lang="en-US" sz="4000" dirty="0" smtClean="0"/>
              <a:t>country</a:t>
            </a:r>
            <a:br>
              <a:rPr lang="en-US" sz="4000" dirty="0" smtClean="0"/>
            </a:br>
            <a:r>
              <a:rPr lang="en-US" sz="4000" dirty="0" smtClean="0"/>
              <a:t>that </a:t>
            </a:r>
            <a:r>
              <a:rPr lang="en-US" sz="4000" dirty="0"/>
              <a:t>might affect U.S. </a:t>
            </a:r>
            <a:r>
              <a:rPr lang="en-US" sz="4000" dirty="0" smtClean="0"/>
              <a:t>clients,</a:t>
            </a:r>
            <a:br>
              <a:rPr lang="en-US" sz="4000" dirty="0" smtClean="0"/>
            </a:br>
            <a:r>
              <a:rPr lang="en-US" sz="4000" dirty="0" smtClean="0"/>
              <a:t>would </a:t>
            </a:r>
            <a:r>
              <a:rPr lang="en-US" sz="4000" dirty="0"/>
              <a:t>you introduce </a:t>
            </a:r>
            <a:r>
              <a:rPr lang="en-US" sz="4000" dirty="0" smtClean="0"/>
              <a:t>them?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6804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r>
              <a:rPr lang="en-US" dirty="0" smtClean="0"/>
              <a:t>EU - Unitary Patent (EU) -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4343400"/>
          </a:xfrm>
        </p:spPr>
        <p:txBody>
          <a:bodyPr/>
          <a:lstStyle/>
          <a:p>
            <a:pPr marL="365760" lvl="0" indent="-256032" fontAlgn="base">
              <a:spcBef>
                <a:spcPts val="600"/>
              </a:spcBef>
              <a:spcAft>
                <a:spcPct val="0"/>
              </a:spcAft>
            </a:pPr>
            <a:r>
              <a:rPr lang="en-US" sz="2600" dirty="0">
                <a:solidFill>
                  <a:prstClr val="black"/>
                </a:solidFill>
                <a:latin typeface="Arial" charset="0"/>
              </a:rPr>
              <a:t>“European Patent (EP) with unitary effect in the </a:t>
            </a:r>
            <a:r>
              <a:rPr lang="en-US" sz="2600" dirty="0" smtClean="0">
                <a:solidFill>
                  <a:prstClr val="black"/>
                </a:solidFill>
                <a:latin typeface="Arial" charset="0"/>
              </a:rPr>
              <a:t>EU.”</a:t>
            </a:r>
            <a:endParaRPr lang="en-US" sz="2600" dirty="0">
              <a:solidFill>
                <a:prstClr val="black"/>
              </a:solidFill>
              <a:latin typeface="Arial" charset="0"/>
            </a:endParaRPr>
          </a:p>
          <a:p>
            <a:pPr marL="365760" lvl="0" indent="-256032" fontAlgn="base">
              <a:spcBef>
                <a:spcPts val="600"/>
              </a:spcBef>
              <a:spcAft>
                <a:spcPct val="0"/>
              </a:spcAft>
            </a:pPr>
            <a:r>
              <a:rPr lang="en-US" sz="2600" dirty="0">
                <a:solidFill>
                  <a:prstClr val="black"/>
                </a:solidFill>
                <a:latin typeface="Arial" charset="0"/>
              </a:rPr>
              <a:t>Revocation, limitation, lapse, transfer: effect for all </a:t>
            </a:r>
            <a:r>
              <a:rPr lang="en-US" sz="2600" i="1" dirty="0">
                <a:solidFill>
                  <a:prstClr val="black"/>
                </a:solidFill>
                <a:latin typeface="Arial" charset="0"/>
              </a:rPr>
              <a:t>Member states</a:t>
            </a:r>
            <a:r>
              <a:rPr lang="en-US" sz="2600" dirty="0">
                <a:solidFill>
                  <a:prstClr val="black"/>
                </a:solidFill>
                <a:latin typeface="Arial" charset="0"/>
              </a:rPr>
              <a:t> (</a:t>
            </a:r>
            <a:r>
              <a:rPr lang="en-US" sz="2600" b="1" dirty="0">
                <a:solidFill>
                  <a:prstClr val="black"/>
                </a:solidFill>
                <a:latin typeface="Arial" charset="0"/>
              </a:rPr>
              <a:t>not</a:t>
            </a:r>
            <a:r>
              <a:rPr lang="en-US" sz="2600" dirty="0">
                <a:solidFill>
                  <a:prstClr val="black"/>
                </a:solidFill>
                <a:latin typeface="Arial" charset="0"/>
              </a:rPr>
              <a:t> EPC contracting states</a:t>
            </a:r>
            <a:r>
              <a:rPr lang="en-US" sz="2600" dirty="0" smtClean="0">
                <a:solidFill>
                  <a:prstClr val="black"/>
                </a:solidFill>
                <a:latin typeface="Arial" charset="0"/>
              </a:rPr>
              <a:t>).</a:t>
            </a:r>
            <a:endParaRPr lang="en-US" sz="2600" dirty="0">
              <a:solidFill>
                <a:prstClr val="black"/>
              </a:solidFill>
              <a:latin typeface="Arial" charset="0"/>
            </a:endParaRPr>
          </a:p>
          <a:p>
            <a:pPr marL="365760" lvl="0" indent="-256032" fontAlgn="base">
              <a:spcBef>
                <a:spcPts val="600"/>
              </a:spcBef>
              <a:spcAft>
                <a:spcPct val="0"/>
              </a:spcAft>
            </a:pPr>
            <a:r>
              <a:rPr lang="en-US" sz="2600" dirty="0">
                <a:solidFill>
                  <a:prstClr val="black"/>
                </a:solidFill>
                <a:latin typeface="Arial" charset="0"/>
              </a:rPr>
              <a:t>Single renewal fee (amount ca. </a:t>
            </a:r>
            <a:r>
              <a:rPr lang="en-US" sz="2600" dirty="0" err="1">
                <a:solidFill>
                  <a:prstClr val="black"/>
                </a:solidFill>
                <a:latin typeface="Arial" charset="0"/>
              </a:rPr>
              <a:t>DE+FR+UK</a:t>
            </a:r>
            <a:r>
              <a:rPr lang="en-US" sz="2600" dirty="0">
                <a:solidFill>
                  <a:prstClr val="black"/>
                </a:solidFill>
                <a:latin typeface="Arial" charset="0"/>
              </a:rPr>
              <a:t>?+NL</a:t>
            </a:r>
            <a:r>
              <a:rPr lang="en-US" sz="2600" dirty="0" smtClean="0">
                <a:solidFill>
                  <a:prstClr val="black"/>
                </a:solidFill>
                <a:latin typeface="Arial" charset="0"/>
              </a:rPr>
              <a:t>).</a:t>
            </a:r>
            <a:endParaRPr lang="en-US" sz="2600" dirty="0">
              <a:solidFill>
                <a:prstClr val="black"/>
              </a:solidFill>
              <a:latin typeface="Arial" charset="0"/>
            </a:endParaRPr>
          </a:p>
          <a:p>
            <a:pPr marL="365760" lvl="0" indent="-256032" fontAlgn="base">
              <a:spcBef>
                <a:spcPts val="600"/>
              </a:spcBef>
              <a:spcAft>
                <a:spcPct val="0"/>
              </a:spcAft>
            </a:pPr>
            <a:r>
              <a:rPr lang="en-US" sz="2600" dirty="0">
                <a:solidFill>
                  <a:prstClr val="black"/>
                </a:solidFill>
                <a:latin typeface="Arial" charset="0"/>
              </a:rPr>
              <a:t>Goal: Replace multi-forum litigation in EU countries by centralized litigation before </a:t>
            </a:r>
            <a:r>
              <a:rPr lang="en-US" sz="2600" i="1" dirty="0">
                <a:solidFill>
                  <a:prstClr val="black"/>
                </a:solidFill>
                <a:latin typeface="Arial" charset="0"/>
              </a:rPr>
              <a:t>Unified Patent </a:t>
            </a:r>
            <a:r>
              <a:rPr lang="en-US" sz="2600" i="1" dirty="0" smtClean="0">
                <a:solidFill>
                  <a:prstClr val="black"/>
                </a:solidFill>
                <a:latin typeface="Arial" charset="0"/>
              </a:rPr>
              <a:t>Court.</a:t>
            </a:r>
            <a:endParaRPr lang="en-US" sz="2600" i="1" dirty="0">
              <a:solidFill>
                <a:prstClr val="black"/>
              </a:solidFill>
              <a:latin typeface="Arial" charset="0"/>
            </a:endParaRPr>
          </a:p>
          <a:p>
            <a:pPr marL="365760" lvl="0" indent="-256032" fontAlgn="base">
              <a:spcBef>
                <a:spcPts val="600"/>
              </a:spcBef>
              <a:spcAft>
                <a:spcPct val="0"/>
              </a:spcAft>
            </a:pPr>
            <a:r>
              <a:rPr lang="en-US" sz="2600" dirty="0">
                <a:solidFill>
                  <a:prstClr val="black"/>
                </a:solidFill>
                <a:latin typeface="Arial" charset="0"/>
              </a:rPr>
              <a:t>Currently not available. Uncertainty due to Brexit.</a:t>
            </a:r>
          </a:p>
          <a:p>
            <a:pPr marL="365760" lvl="0" indent="-256032" fontAlgn="base">
              <a:spcBef>
                <a:spcPts val="600"/>
              </a:spcBef>
              <a:spcAft>
                <a:spcPct val="0"/>
              </a:spcAft>
            </a:pPr>
            <a:r>
              <a:rPr lang="en-US" sz="2600" dirty="0">
                <a:solidFill>
                  <a:prstClr val="black"/>
                </a:solidFill>
                <a:latin typeface="Arial" charset="0"/>
              </a:rPr>
              <a:t>Once available: </a:t>
            </a:r>
            <a:r>
              <a:rPr lang="en-US" sz="2600" dirty="0">
                <a:solidFill>
                  <a:prstClr val="black"/>
                </a:solidFill>
                <a:latin typeface="Arial" charset="0"/>
                <a:sym typeface="Wingdings" panose="05000000000000000000" pitchFamily="2" charset="2"/>
              </a:rPr>
              <a:t>reasonable choice, if patent shall be </a:t>
            </a:r>
            <a:r>
              <a:rPr lang="en-US" sz="2600" dirty="0" smtClean="0">
                <a:solidFill>
                  <a:prstClr val="black"/>
                </a:solidFill>
                <a:latin typeface="Arial" charset="0"/>
                <a:sym typeface="Wingdings" panose="05000000000000000000" pitchFamily="2" charset="2"/>
              </a:rPr>
              <a:t>„validated</a:t>
            </a:r>
            <a:r>
              <a:rPr lang="en-US" sz="2600" dirty="0">
                <a:solidFill>
                  <a:prstClr val="black"/>
                </a:solidFill>
                <a:latin typeface="Arial" charset="0"/>
                <a:sym typeface="Wingdings" panose="05000000000000000000" pitchFamily="2" charset="2"/>
              </a:rPr>
              <a:t>“ in several EU countries (</a:t>
            </a:r>
            <a:r>
              <a:rPr lang="en-US" sz="2600" dirty="0" err="1">
                <a:solidFill>
                  <a:prstClr val="black"/>
                </a:solidFill>
                <a:latin typeface="Arial" charset="0"/>
                <a:sym typeface="Wingdings" panose="05000000000000000000" pitchFamily="2" charset="2"/>
              </a:rPr>
              <a:t>appr</a:t>
            </a:r>
            <a:r>
              <a:rPr lang="en-US" sz="2600" dirty="0">
                <a:solidFill>
                  <a:prstClr val="black"/>
                </a:solidFill>
                <a:latin typeface="Arial" charset="0"/>
                <a:sym typeface="Wingdings" panose="05000000000000000000" pitchFamily="2" charset="2"/>
              </a:rPr>
              <a:t>. &gt;4</a:t>
            </a:r>
            <a:r>
              <a:rPr lang="en-US" sz="2600" dirty="0" smtClean="0">
                <a:solidFill>
                  <a:prstClr val="black"/>
                </a:solidFill>
                <a:latin typeface="Arial" charset="0"/>
                <a:sym typeface="Wingdings" panose="05000000000000000000" pitchFamily="2" charset="2"/>
              </a:rPr>
              <a:t>).</a:t>
            </a:r>
            <a:endParaRPr lang="en-US" sz="2600" i="1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41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9144000" cy="1066800"/>
          </a:xfrm>
        </p:spPr>
        <p:txBody>
          <a:bodyPr>
            <a:noAutofit/>
          </a:bodyPr>
          <a:lstStyle/>
          <a:p>
            <a:r>
              <a:rPr lang="en-US" sz="3800" dirty="0" smtClean="0"/>
              <a:t>Japan - </a:t>
            </a:r>
            <a:r>
              <a:rPr kumimoji="1" lang="en-US" altLang="ja-JP" sz="3800" dirty="0"/>
              <a:t>New factory inspection system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43400"/>
          </a:xfrm>
        </p:spPr>
        <p:txBody>
          <a:bodyPr/>
          <a:lstStyle/>
          <a:p>
            <a:pPr lvl="0">
              <a:spcBef>
                <a:spcPts val="600"/>
              </a:spcBef>
            </a:pPr>
            <a:r>
              <a:rPr kumimoji="1" lang="en-US" altLang="ja-JP" sz="2600" dirty="0">
                <a:solidFill>
                  <a:prstClr val="black"/>
                </a:solidFill>
              </a:rPr>
              <a:t>A new bill is to be submitted to the Congress. Expected to be legislated.</a:t>
            </a:r>
          </a:p>
          <a:p>
            <a:pPr lvl="0">
              <a:spcBef>
                <a:spcPts val="600"/>
              </a:spcBef>
            </a:pPr>
            <a:r>
              <a:rPr kumimoji="1" lang="en-US" altLang="ja-JP" sz="2600" dirty="0">
                <a:solidFill>
                  <a:prstClr val="black"/>
                </a:solidFill>
              </a:rPr>
              <a:t>Upon request by plaintiff, a designated expert inspects the alleged infringer’s facility and submits a report to the court. </a:t>
            </a:r>
            <a:r>
              <a:rPr kumimoji="1" lang="en-US" altLang="ja-JP" sz="2600" dirty="0" smtClean="0">
                <a:solidFill>
                  <a:prstClr val="black"/>
                </a:solidFill>
              </a:rPr>
              <a:t>Designed </a:t>
            </a:r>
            <a:r>
              <a:rPr kumimoji="1" lang="en-US" altLang="ja-JP" sz="2600" dirty="0">
                <a:solidFill>
                  <a:prstClr val="black"/>
                </a:solidFill>
              </a:rPr>
              <a:t>to facilitate proof of infringement</a:t>
            </a:r>
            <a:r>
              <a:rPr kumimoji="1" lang="en-US" altLang="ja-JP" sz="2600" dirty="0" smtClean="0">
                <a:solidFill>
                  <a:prstClr val="black"/>
                </a:solidFill>
              </a:rPr>
              <a:t>. (</a:t>
            </a:r>
            <a:r>
              <a:rPr kumimoji="1" lang="en-US" altLang="ja-JP" sz="2600" dirty="0">
                <a:solidFill>
                  <a:prstClr val="black"/>
                </a:solidFill>
              </a:rPr>
              <a:t>No discovery in Japan (lacking a strong evidence disclosure system</a:t>
            </a:r>
            <a:r>
              <a:rPr kumimoji="1" lang="en-US" altLang="ja-JP" sz="2600" dirty="0" smtClean="0">
                <a:solidFill>
                  <a:prstClr val="black"/>
                </a:solidFill>
              </a:rPr>
              <a:t>)).</a:t>
            </a:r>
            <a:endParaRPr kumimoji="1" lang="en-US" altLang="ja-JP" sz="2600" dirty="0">
              <a:solidFill>
                <a:prstClr val="black"/>
              </a:solidFill>
            </a:endParaRPr>
          </a:p>
          <a:p>
            <a:pPr lvl="0">
              <a:spcBef>
                <a:spcPts val="600"/>
              </a:spcBef>
            </a:pPr>
            <a:r>
              <a:rPr kumimoji="1" lang="en-US" altLang="ja-JP" sz="2600" dirty="0">
                <a:solidFill>
                  <a:prstClr val="black"/>
                </a:solidFill>
              </a:rPr>
              <a:t>Only after institution of a patent infringement </a:t>
            </a:r>
            <a:r>
              <a:rPr kumimoji="1" lang="en-US" altLang="ja-JP" sz="2600" dirty="0" smtClean="0">
                <a:solidFill>
                  <a:prstClr val="black"/>
                </a:solidFill>
              </a:rPr>
              <a:t>lawsuit.</a:t>
            </a:r>
            <a:endParaRPr kumimoji="1" lang="en-US" altLang="ja-JP" sz="2600" dirty="0">
              <a:solidFill>
                <a:prstClr val="black"/>
              </a:solidFill>
            </a:endParaRPr>
          </a:p>
          <a:p>
            <a:pPr lvl="0">
              <a:spcBef>
                <a:spcPts val="600"/>
              </a:spcBef>
            </a:pPr>
            <a:r>
              <a:rPr kumimoji="1" lang="en-US" altLang="ja-JP" sz="2600" dirty="0">
                <a:solidFill>
                  <a:prstClr val="black"/>
                </a:solidFill>
              </a:rPr>
              <a:t>The bill is supported by SMEs. </a:t>
            </a:r>
            <a:r>
              <a:rPr kumimoji="1" lang="en-US" altLang="ja-JP" sz="2600" dirty="0" smtClean="0">
                <a:solidFill>
                  <a:prstClr val="black"/>
                </a:solidFill>
              </a:rPr>
              <a:t>Opposed </a:t>
            </a:r>
            <a:r>
              <a:rPr kumimoji="1" lang="en-US" altLang="ja-JP" sz="2600" dirty="0">
                <a:solidFill>
                  <a:prstClr val="black"/>
                </a:solidFill>
              </a:rPr>
              <a:t>by large corporations.</a:t>
            </a:r>
          </a:p>
          <a:p>
            <a:pPr marL="0" indent="0">
              <a:spcBef>
                <a:spcPts val="600"/>
              </a:spcBef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13409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9144000" cy="1066800"/>
          </a:xfrm>
        </p:spPr>
        <p:txBody>
          <a:bodyPr>
            <a:noAutofit/>
          </a:bodyPr>
          <a:lstStyle/>
          <a:p>
            <a:pPr lvl="0" defTabSz="457200">
              <a:spcBef>
                <a:spcPts val="0"/>
              </a:spcBef>
            </a:pPr>
            <a:r>
              <a:rPr lang="en-US" dirty="0" smtClean="0"/>
              <a:t>Korea - </a:t>
            </a:r>
            <a:r>
              <a:rPr lang="en-US" altLang="ko-KR" sz="2800" spc="-74" dirty="0" smtClean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ea typeface="SpoqaHanSans-Regular" panose="020B0500000000000000" pitchFamily="50" charset="-127"/>
              </a:rPr>
              <a:t>English </a:t>
            </a:r>
            <a:r>
              <a:rPr lang="en-US" altLang="ko-KR" sz="2800" spc="-74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ea typeface="SpoqaHanSans-Regular" panose="020B0500000000000000" pitchFamily="50" charset="-127"/>
              </a:rPr>
              <a:t>is </a:t>
            </a:r>
            <a:r>
              <a:rPr lang="en-US" altLang="ko-KR" sz="2800" spc="-74" dirty="0" smtClean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ea typeface="SpoqaHanSans-Regular" panose="020B0500000000000000" pitchFamily="50" charset="-127"/>
              </a:rPr>
              <a:t>Permitted During IP Proceedings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43400"/>
          </a:xfrm>
        </p:spPr>
        <p:txBody>
          <a:bodyPr/>
          <a:lstStyle/>
          <a:p>
            <a:pPr marL="365760" lvl="0" indent="-256032" defTabSz="414715" eaLnBrk="0" fontAlgn="base" hangingPunct="0">
              <a:spcBef>
                <a:spcPts val="6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altLang="ko-KR" sz="2200" kern="0" dirty="0">
                <a:solidFill>
                  <a:srgbClr val="000000"/>
                </a:solidFill>
                <a:ea typeface="굴림"/>
              </a:rPr>
              <a:t>Since June 13, </a:t>
            </a:r>
            <a:r>
              <a:rPr lang="en-US" altLang="ko-KR" sz="2200" kern="0" dirty="0" smtClean="0">
                <a:solidFill>
                  <a:srgbClr val="000000"/>
                </a:solidFill>
                <a:ea typeface="굴림"/>
              </a:rPr>
              <a:t>2018.</a:t>
            </a:r>
            <a:endParaRPr lang="en-US" altLang="ko-KR" sz="2200" kern="0" dirty="0">
              <a:solidFill>
                <a:srgbClr val="000000"/>
              </a:solidFill>
              <a:ea typeface="굴림"/>
            </a:endParaRPr>
          </a:p>
          <a:p>
            <a:pPr marL="365760" lvl="0" indent="-256032" defTabSz="414715" eaLnBrk="0" fontAlgn="base" hangingPunct="0">
              <a:spcBef>
                <a:spcPts val="6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altLang="ko-KR" sz="2200" kern="0" dirty="0">
                <a:solidFill>
                  <a:srgbClr val="000000"/>
                </a:solidFill>
                <a:ea typeface="굴림"/>
              </a:rPr>
              <a:t>International Panel of Judges established at the </a:t>
            </a:r>
            <a:r>
              <a:rPr lang="en-US" altLang="ko-KR" sz="2200" kern="0" dirty="0">
                <a:solidFill>
                  <a:srgbClr val="008ACC"/>
                </a:solidFill>
                <a:ea typeface="굴림"/>
              </a:rPr>
              <a:t>Patent Court </a:t>
            </a:r>
            <a:r>
              <a:rPr lang="en-US" altLang="ko-KR" sz="2200" kern="0" dirty="0">
                <a:solidFill>
                  <a:srgbClr val="000000"/>
                </a:solidFill>
                <a:ea typeface="굴림"/>
              </a:rPr>
              <a:t>and the </a:t>
            </a:r>
            <a:r>
              <a:rPr lang="en-US" altLang="ko-KR" sz="2200" kern="0" dirty="0">
                <a:solidFill>
                  <a:srgbClr val="008ACC"/>
                </a:solidFill>
                <a:ea typeface="굴림"/>
              </a:rPr>
              <a:t>Seoul Central District </a:t>
            </a:r>
            <a:r>
              <a:rPr lang="en-US" altLang="ko-KR" sz="2200" kern="0" dirty="0" smtClean="0">
                <a:solidFill>
                  <a:srgbClr val="008ACC"/>
                </a:solidFill>
                <a:ea typeface="굴림"/>
              </a:rPr>
              <a:t>Court.</a:t>
            </a:r>
            <a:endParaRPr lang="en-US" altLang="ko-KR" sz="2200" kern="0" dirty="0">
              <a:solidFill>
                <a:srgbClr val="008ACC"/>
              </a:solidFill>
              <a:ea typeface="굴림"/>
            </a:endParaRPr>
          </a:p>
          <a:p>
            <a:pPr marL="717741" lvl="2" indent="-342900" defTabSz="414715" eaLnBrk="0" hangingPunct="0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altLang="ko-KR" sz="2000" kern="0" dirty="0">
                <a:solidFill>
                  <a:srgbClr val="000000"/>
                </a:solidFill>
                <a:ea typeface="굴림"/>
              </a:rPr>
              <a:t>Before the first hearing takes place, a party can request that its case be handled by an international </a:t>
            </a:r>
            <a:r>
              <a:rPr lang="en-US" altLang="ko-KR" sz="2000" kern="0" dirty="0" smtClean="0">
                <a:solidFill>
                  <a:srgbClr val="000000"/>
                </a:solidFill>
                <a:ea typeface="굴림"/>
              </a:rPr>
              <a:t>panel.</a:t>
            </a:r>
            <a:endParaRPr lang="en-US" altLang="ko-KR" sz="2000" kern="0" dirty="0">
              <a:solidFill>
                <a:srgbClr val="000000"/>
              </a:solidFill>
              <a:ea typeface="굴림"/>
            </a:endParaRPr>
          </a:p>
          <a:p>
            <a:pPr marL="717741" lvl="2" indent="-342900" defTabSz="414715" eaLnBrk="0" hangingPunct="0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altLang="ko-KR" sz="2000" kern="0" dirty="0">
                <a:solidFill>
                  <a:srgbClr val="000000"/>
                </a:solidFill>
                <a:ea typeface="굴림"/>
              </a:rPr>
              <a:t>The court reviews the request and decides whether the case shall be heard by an International </a:t>
            </a:r>
            <a:r>
              <a:rPr lang="en-US" altLang="ko-KR" sz="2000" kern="0" dirty="0" smtClean="0">
                <a:solidFill>
                  <a:srgbClr val="000000"/>
                </a:solidFill>
                <a:ea typeface="굴림"/>
              </a:rPr>
              <a:t>Panel.</a:t>
            </a:r>
            <a:endParaRPr lang="en-US" altLang="ko-KR" sz="2000" kern="0" dirty="0">
              <a:solidFill>
                <a:srgbClr val="000000"/>
              </a:solidFill>
              <a:ea typeface="굴림"/>
            </a:endParaRPr>
          </a:p>
          <a:p>
            <a:pPr marL="365760" lvl="0" indent="-256032" defTabSz="414715" eaLnBrk="0" fontAlgn="base" hangingPunct="0">
              <a:spcBef>
                <a:spcPts val="6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altLang="ko-KR" sz="2200" kern="0" dirty="0">
                <a:solidFill>
                  <a:srgbClr val="000000"/>
                </a:solidFill>
                <a:ea typeface="굴림"/>
              </a:rPr>
              <a:t>Judges review the case and conduct the trial in </a:t>
            </a:r>
            <a:r>
              <a:rPr lang="en-US" altLang="ko-KR" sz="2200" kern="0" dirty="0" smtClean="0">
                <a:solidFill>
                  <a:srgbClr val="000000"/>
                </a:solidFill>
                <a:ea typeface="굴림"/>
              </a:rPr>
              <a:t>English.</a:t>
            </a:r>
            <a:endParaRPr lang="en-US" altLang="ko-KR" sz="2200" dirty="0">
              <a:solidFill>
                <a:prstClr val="black"/>
              </a:solidFill>
            </a:endParaRPr>
          </a:p>
          <a:p>
            <a:pPr marL="722376" lvl="1" indent="-347472" defTabSz="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ko-KR" sz="2000" dirty="0">
                <a:solidFill>
                  <a:prstClr val="black"/>
                </a:solidFill>
              </a:rPr>
              <a:t>Evidence and arguments in English (w/o Korean translation</a:t>
            </a:r>
            <a:r>
              <a:rPr lang="en-US" altLang="ko-KR" sz="2000" dirty="0" smtClean="0">
                <a:solidFill>
                  <a:prstClr val="black"/>
                </a:solidFill>
              </a:rPr>
              <a:t>).</a:t>
            </a:r>
            <a:endParaRPr lang="en-US" altLang="ko-KR" sz="2000" u="sng" dirty="0">
              <a:solidFill>
                <a:srgbClr val="ED7D31">
                  <a:lumMod val="75000"/>
                </a:srgbClr>
              </a:solidFill>
            </a:endParaRPr>
          </a:p>
          <a:p>
            <a:pPr marL="722376" lvl="1" indent="-347472" defTabSz="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kumimoji="0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굴림"/>
              </a:rPr>
              <a:t>Oral Proceedings in English.</a:t>
            </a:r>
          </a:p>
          <a:p>
            <a:pPr marL="722376" lvl="1" indent="-347472" defTabSz="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kumimoji="0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굴림"/>
              </a:rPr>
              <a:t>English translation of the court decision provided.</a:t>
            </a:r>
            <a:endParaRPr lang="en-US" altLang="ko-KR" sz="2000" kern="0" dirty="0">
              <a:solidFill>
                <a:srgbClr val="000000"/>
              </a:solidFill>
              <a:ea typeface="굴림"/>
            </a:endParaRPr>
          </a:p>
          <a:p>
            <a:pPr marL="365760" indent="-256032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62197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nd2">
  <a:themeElements>
    <a:clrScheme name="Bon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Bond2</Template>
  <TotalTime>646</TotalTime>
  <Words>2064</Words>
  <Application>Microsoft Macintosh PowerPoint</Application>
  <PresentationFormat>On-screen Show (4:3)</PresentationFormat>
  <Paragraphs>337</Paragraphs>
  <Slides>48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63" baseType="lpstr">
      <vt:lpstr>Arial</vt:lpstr>
      <vt:lpstr>Calibri</vt:lpstr>
      <vt:lpstr>Courier New</vt:lpstr>
      <vt:lpstr>Georgia</vt:lpstr>
      <vt:lpstr>HGｺﾞｼｯｸM</vt:lpstr>
      <vt:lpstr>HG明朝B</vt:lpstr>
      <vt:lpstr>SpoqaHanSans-Regular</vt:lpstr>
      <vt:lpstr>Times New Roman</vt:lpstr>
      <vt:lpstr>Wingdings</vt:lpstr>
      <vt:lpstr>Wingdings 2</vt:lpstr>
      <vt:lpstr>굴림</vt:lpstr>
      <vt:lpstr>맑은 고딕</vt:lpstr>
      <vt:lpstr>宋体</vt:lpstr>
      <vt:lpstr>方正姚体</vt:lpstr>
      <vt:lpstr>Bond2</vt:lpstr>
      <vt:lpstr>Presentations By: David Sinz (Germany), Shuichi Sitara (Japan),  Peter Chun (Korea), and Shengping Yang (China) </vt:lpstr>
      <vt:lpstr>Peter Chun, from MUHANN in Korea</vt:lpstr>
      <vt:lpstr>Shuichi Shitara, Japan</vt:lpstr>
      <vt:lpstr>DAVID SINZ from DREISS in Germany</vt:lpstr>
      <vt:lpstr>SHENGPING – IPSunny</vt:lpstr>
      <vt:lpstr>Question 1</vt:lpstr>
      <vt:lpstr>EU - Unitary Patent (EU) - concept</vt:lpstr>
      <vt:lpstr>Japan - New factory inspection system</vt:lpstr>
      <vt:lpstr>Korea - English is Permitted During IP Proceedings</vt:lpstr>
      <vt:lpstr>Korea - Introduction of Treble Patent Damages</vt:lpstr>
      <vt:lpstr>China</vt:lpstr>
      <vt:lpstr>Question 2</vt:lpstr>
      <vt:lpstr>Europe</vt:lpstr>
      <vt:lpstr>Japan</vt:lpstr>
      <vt:lpstr>Japan</vt:lpstr>
      <vt:lpstr>Japan</vt:lpstr>
      <vt:lpstr>Korea</vt:lpstr>
      <vt:lpstr>Korea</vt:lpstr>
      <vt:lpstr>China</vt:lpstr>
      <vt:lpstr>Question 3</vt:lpstr>
      <vt:lpstr>Europe</vt:lpstr>
      <vt:lpstr>Germany</vt:lpstr>
      <vt:lpstr>Japan</vt:lpstr>
      <vt:lpstr>Japan</vt:lpstr>
      <vt:lpstr>Korea</vt:lpstr>
      <vt:lpstr>China – Invalidation in general; No opposition</vt:lpstr>
      <vt:lpstr>Question 4</vt:lpstr>
      <vt:lpstr>Europe</vt:lpstr>
      <vt:lpstr>Japan</vt:lpstr>
      <vt:lpstr>Korea</vt:lpstr>
      <vt:lpstr>China Dual Track</vt:lpstr>
      <vt:lpstr>PowerPoint Presentation</vt:lpstr>
      <vt:lpstr>Question 6</vt:lpstr>
      <vt:lpstr>China Administrative Track</vt:lpstr>
      <vt:lpstr>PowerPoint Presentation</vt:lpstr>
      <vt:lpstr>Europe</vt:lpstr>
      <vt:lpstr>China</vt:lpstr>
      <vt:lpstr>Question 7</vt:lpstr>
      <vt:lpstr>China</vt:lpstr>
      <vt:lpstr>Europe/Germany</vt:lpstr>
      <vt:lpstr>Question 8</vt:lpstr>
      <vt:lpstr>China</vt:lpstr>
      <vt:lpstr>Question 9</vt:lpstr>
      <vt:lpstr>China</vt:lpstr>
      <vt:lpstr>Europe/Germany</vt:lpstr>
      <vt:lpstr>Question 10</vt:lpstr>
      <vt:lpstr>Europe/Germany</vt:lpstr>
      <vt:lpstr>China</vt:lpstr>
    </vt:vector>
  </TitlesOfParts>
  <Company>BOND</Company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mcguirg</dc:creator>
  <cp:lastModifiedBy>Microsoft Office User</cp:lastModifiedBy>
  <cp:revision>62</cp:revision>
  <cp:lastPrinted>2019-02-28T05:25:57Z</cp:lastPrinted>
  <dcterms:created xsi:type="dcterms:W3CDTF">2019-02-27T19:50:48Z</dcterms:created>
  <dcterms:modified xsi:type="dcterms:W3CDTF">2019-03-06T00:34:56Z</dcterms:modified>
</cp:coreProperties>
</file>